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handoutMasterIdLst>
    <p:handoutMasterId r:id="rId30"/>
  </p:handoutMasterIdLst>
  <p:sldIdLst>
    <p:sldId id="256" r:id="rId2"/>
    <p:sldId id="318" r:id="rId3"/>
    <p:sldId id="302" r:id="rId4"/>
    <p:sldId id="303" r:id="rId5"/>
    <p:sldId id="305" r:id="rId6"/>
    <p:sldId id="304" r:id="rId7"/>
    <p:sldId id="323" r:id="rId8"/>
    <p:sldId id="306" r:id="rId9"/>
    <p:sldId id="280" r:id="rId10"/>
    <p:sldId id="327" r:id="rId11"/>
    <p:sldId id="328" r:id="rId12"/>
    <p:sldId id="308" r:id="rId13"/>
    <p:sldId id="284" r:id="rId14"/>
    <p:sldId id="286" r:id="rId15"/>
    <p:sldId id="296" r:id="rId16"/>
    <p:sldId id="297" r:id="rId17"/>
    <p:sldId id="298" r:id="rId18"/>
    <p:sldId id="299" r:id="rId19"/>
    <p:sldId id="309" r:id="rId20"/>
    <p:sldId id="300" r:id="rId21"/>
    <p:sldId id="310" r:id="rId22"/>
    <p:sldId id="311" r:id="rId23"/>
    <p:sldId id="275" r:id="rId24"/>
    <p:sldId id="326" r:id="rId25"/>
    <p:sldId id="313" r:id="rId26"/>
    <p:sldId id="320" r:id="rId27"/>
    <p:sldId id="315" r:id="rId28"/>
    <p:sldId id="316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684BE3"/>
    <a:srgbClr val="7053DB"/>
    <a:srgbClr val="673DCF"/>
    <a:srgbClr val="D8690E"/>
    <a:srgbClr val="F07510"/>
    <a:srgbClr val="026974"/>
    <a:srgbClr val="CC00CC"/>
    <a:srgbClr val="AE0001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54" autoAdjust="0"/>
    <p:restoredTop sz="94660"/>
  </p:normalViewPr>
  <p:slideViewPr>
    <p:cSldViewPr snapToGrid="0">
      <p:cViewPr>
        <p:scale>
          <a:sx n="51" d="100"/>
          <a:sy n="51" d="100"/>
        </p:scale>
        <p:origin x="972" y="5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114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3123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947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8100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7115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9182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7327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8748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8481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8118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01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0818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m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9.png"/><Relationship Id="rId7" Type="http://schemas.openxmlformats.org/officeDocument/2006/relationships/image" Target="../media/image2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5.png"/><Relationship Id="rId5" Type="http://schemas.openxmlformats.org/officeDocument/2006/relationships/image" Target="../media/image40.png"/><Relationship Id="rId10" Type="http://schemas.openxmlformats.org/officeDocument/2006/relationships/image" Target="../media/image44.png"/><Relationship Id="rId4" Type="http://schemas.openxmlformats.org/officeDocument/2006/relationships/image" Target="../media/image23.png"/><Relationship Id="rId9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kyivtest.org.ua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4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tmp"/><Relationship Id="rId4" Type="http://schemas.openxmlformats.org/officeDocument/2006/relationships/image" Target="../media/image55.tm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-147496" y="1317779"/>
            <a:ext cx="4556520" cy="2702257"/>
          </a:xfr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uk-UA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00CC"/>
                </a:solidFill>
                <a:latin typeface="Century Schoolbook" panose="02040604050505020304" pitchFamily="18" charset="0"/>
              </a:rPr>
              <a:t> </a:t>
            </a:r>
            <a:r>
              <a:rPr lang="uk-UA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entury Schoolbook" panose="02040604050505020304" pitchFamily="18" charset="0"/>
              </a:rPr>
              <a:t>ЗОВНІШНЄ НЕЗАЛЕЖНЕ </a:t>
            </a:r>
            <a:r>
              <a:rPr lang="uk-UA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entury Schoolbook" panose="02040604050505020304" pitchFamily="18" charset="0"/>
              </a:rPr>
              <a:t>ОЦІНЮВАННЯ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74" y="244790"/>
            <a:ext cx="1774090" cy="1072989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4823688" y="2657480"/>
            <a:ext cx="189667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entury Schoolbook" panose="02040604050505020304" pitchFamily="18" charset="0"/>
              </a:rPr>
              <a:t>2021</a:t>
            </a:r>
            <a:endParaRPr lang="uk-UA" sz="6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b="14219"/>
          <a:stretch/>
        </p:blipFill>
        <p:spPr>
          <a:xfrm>
            <a:off x="573206" y="4443539"/>
            <a:ext cx="3568233" cy="222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рагмент е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10" y="95534"/>
            <a:ext cx="8776673" cy="676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360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 descr="Фрагмент екрана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3" r="6145"/>
          <a:stretch/>
        </p:blipFill>
        <p:spPr>
          <a:xfrm>
            <a:off x="423081" y="0"/>
            <a:ext cx="8434316" cy="6740742"/>
          </a:xfrm>
        </p:spPr>
      </p:pic>
    </p:spTree>
    <p:extLst>
      <p:ext uri="{BB962C8B-B14F-4D97-AF65-F5344CB8AC3E}">
        <p14:creationId xmlns:p14="http://schemas.microsoft.com/office/powerpoint/2010/main" val="1531682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рагмент е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779" y="2008721"/>
            <a:ext cx="3609759" cy="4670209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4781" y="408150"/>
            <a:ext cx="1486439" cy="899015"/>
          </a:xfrm>
          <a:prstGeom prst="rect">
            <a:avLst/>
          </a:prstGeom>
        </p:spPr>
      </p:pic>
      <p:sp>
        <p:nvSpPr>
          <p:cNvPr id="21" name="Прямокутник 20"/>
          <p:cNvSpPr/>
          <p:nvPr/>
        </p:nvSpPr>
        <p:spPr>
          <a:xfrm>
            <a:off x="3769269" y="279870"/>
            <a:ext cx="19399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круглений прямокутник 21"/>
          <p:cNvSpPr/>
          <p:nvPr/>
        </p:nvSpPr>
        <p:spPr>
          <a:xfrm>
            <a:off x="6653297" y="4529874"/>
            <a:ext cx="1436638" cy="487511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Округлений прямокутник 22"/>
          <p:cNvSpPr/>
          <p:nvPr/>
        </p:nvSpPr>
        <p:spPr>
          <a:xfrm>
            <a:off x="6695432" y="3729034"/>
            <a:ext cx="2261255" cy="642279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Округлений прямокутник 23"/>
          <p:cNvSpPr/>
          <p:nvPr/>
        </p:nvSpPr>
        <p:spPr>
          <a:xfrm>
            <a:off x="6983546" y="2931591"/>
            <a:ext cx="2093036" cy="455907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Округлений прямокутник 24"/>
          <p:cNvSpPr/>
          <p:nvPr/>
        </p:nvSpPr>
        <p:spPr>
          <a:xfrm>
            <a:off x="7520049" y="2186472"/>
            <a:ext cx="1436638" cy="557381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Прямокутник 25"/>
          <p:cNvSpPr/>
          <p:nvPr/>
        </p:nvSpPr>
        <p:spPr>
          <a:xfrm>
            <a:off x="7170453" y="2252950"/>
            <a:ext cx="2135830" cy="48474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Прізвище, ім</a:t>
            </a:r>
            <a:r>
              <a:rPr lang="en-US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’</a:t>
            </a:r>
            <a:r>
              <a:rPr lang="ru-RU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я, по батьков</a:t>
            </a:r>
            <a:r>
              <a:rPr lang="uk-UA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і</a:t>
            </a:r>
          </a:p>
        </p:txBody>
      </p:sp>
      <p:sp>
        <p:nvSpPr>
          <p:cNvPr id="27" name="Прямокутник 26"/>
          <p:cNvSpPr/>
          <p:nvPr/>
        </p:nvSpPr>
        <p:spPr>
          <a:xfrm>
            <a:off x="6626721" y="3704941"/>
            <a:ext cx="2329966" cy="69249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Серія (за наявності), </a:t>
            </a:r>
            <a:endParaRPr lang="en-US" sz="1350" dirty="0">
              <a:ln/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номер паспортного документа</a:t>
            </a:r>
          </a:p>
        </p:txBody>
      </p:sp>
      <p:sp>
        <p:nvSpPr>
          <p:cNvPr id="28" name="Прямокутник 27"/>
          <p:cNvSpPr/>
          <p:nvPr/>
        </p:nvSpPr>
        <p:spPr>
          <a:xfrm>
            <a:off x="7033291" y="2932114"/>
            <a:ext cx="2066970" cy="48474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Текст заяви, </a:t>
            </a:r>
            <a:endParaRPr lang="uk-UA" sz="1350" dirty="0" smtClean="0">
              <a:ln/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350" dirty="0" smtClean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дата</a:t>
            </a:r>
            <a:r>
              <a:rPr lang="uk-UA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підпис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3" r="57552" b="5687"/>
          <a:stretch/>
        </p:blipFill>
        <p:spPr>
          <a:xfrm>
            <a:off x="3279595" y="2275579"/>
            <a:ext cx="464548" cy="532734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3" r="57552" b="5687"/>
          <a:stretch/>
        </p:blipFill>
        <p:spPr>
          <a:xfrm>
            <a:off x="6006762" y="5811369"/>
            <a:ext cx="529307" cy="618852"/>
          </a:xfrm>
          <a:prstGeom prst="rect">
            <a:avLst/>
          </a:prstGeom>
        </p:spPr>
      </p:pic>
      <p:sp>
        <p:nvSpPr>
          <p:cNvPr id="37" name="Стрілка вліво 36"/>
          <p:cNvSpPr/>
          <p:nvPr/>
        </p:nvSpPr>
        <p:spPr>
          <a:xfrm>
            <a:off x="6446438" y="2423419"/>
            <a:ext cx="1004274" cy="51634"/>
          </a:xfrm>
          <a:prstGeom prst="leftArrow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762" y="1313049"/>
            <a:ext cx="985557" cy="985557"/>
          </a:xfrm>
          <a:prstGeom prst="rect">
            <a:avLst/>
          </a:prstGeom>
        </p:spPr>
      </p:pic>
      <p:sp>
        <p:nvSpPr>
          <p:cNvPr id="39" name="Стрілка вліво 38"/>
          <p:cNvSpPr/>
          <p:nvPr/>
        </p:nvSpPr>
        <p:spPr>
          <a:xfrm>
            <a:off x="6610878" y="3067854"/>
            <a:ext cx="372668" cy="45719"/>
          </a:xfrm>
          <a:prstGeom prst="leftArrow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/>
          </a:p>
        </p:txBody>
      </p:sp>
      <p:sp>
        <p:nvSpPr>
          <p:cNvPr id="40" name="Стрілка вліво 39"/>
          <p:cNvSpPr/>
          <p:nvPr/>
        </p:nvSpPr>
        <p:spPr>
          <a:xfrm>
            <a:off x="5868786" y="3865956"/>
            <a:ext cx="795752" cy="58486"/>
          </a:xfrm>
          <a:prstGeom prst="leftArrow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/>
          </a:p>
        </p:txBody>
      </p:sp>
      <p:sp>
        <p:nvSpPr>
          <p:cNvPr id="41" name="Стрілка вліво 40"/>
          <p:cNvSpPr/>
          <p:nvPr/>
        </p:nvSpPr>
        <p:spPr>
          <a:xfrm rot="10800000">
            <a:off x="2848540" y="4917779"/>
            <a:ext cx="273850" cy="34289"/>
          </a:xfrm>
          <a:prstGeom prst="leftArrow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/>
          </a:p>
        </p:txBody>
      </p:sp>
      <p:sp>
        <p:nvSpPr>
          <p:cNvPr id="42" name="Стрілка вліво 41"/>
          <p:cNvSpPr/>
          <p:nvPr/>
        </p:nvSpPr>
        <p:spPr>
          <a:xfrm rot="10800000" flipV="1">
            <a:off x="2997927" y="5843995"/>
            <a:ext cx="351196" cy="34289"/>
          </a:xfrm>
          <a:prstGeom prst="leftArrow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/>
          </a:p>
        </p:txBody>
      </p:sp>
      <p:sp>
        <p:nvSpPr>
          <p:cNvPr id="43" name="Стрілка вліво 42"/>
          <p:cNvSpPr/>
          <p:nvPr/>
        </p:nvSpPr>
        <p:spPr>
          <a:xfrm rot="10800000" flipV="1">
            <a:off x="2885957" y="4291138"/>
            <a:ext cx="296618" cy="34289"/>
          </a:xfrm>
          <a:prstGeom prst="leftArrow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/>
          </a:p>
        </p:txBody>
      </p:sp>
      <p:sp>
        <p:nvSpPr>
          <p:cNvPr id="44" name="Стрілка вліво 43"/>
          <p:cNvSpPr/>
          <p:nvPr/>
        </p:nvSpPr>
        <p:spPr>
          <a:xfrm rot="10800000">
            <a:off x="2923813" y="3733060"/>
            <a:ext cx="289629" cy="44315"/>
          </a:xfrm>
          <a:prstGeom prst="leftArrow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/>
          </a:p>
        </p:txBody>
      </p:sp>
      <p:sp>
        <p:nvSpPr>
          <p:cNvPr id="45" name="Прямокутник 44"/>
          <p:cNvSpPr/>
          <p:nvPr/>
        </p:nvSpPr>
        <p:spPr>
          <a:xfrm>
            <a:off x="6411601" y="4594518"/>
            <a:ext cx="1826767" cy="27699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Заклад освіти</a:t>
            </a:r>
          </a:p>
        </p:txBody>
      </p:sp>
      <p:sp>
        <p:nvSpPr>
          <p:cNvPr id="46" name="Стрілка вліво 45"/>
          <p:cNvSpPr/>
          <p:nvPr/>
        </p:nvSpPr>
        <p:spPr>
          <a:xfrm rot="994693">
            <a:off x="6078525" y="4613703"/>
            <a:ext cx="593031" cy="37209"/>
          </a:xfrm>
          <a:prstGeom prst="leftArrow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"/>
          <a:stretch/>
        </p:blipFill>
        <p:spPr>
          <a:xfrm rot="19561865">
            <a:off x="2763419" y="2725045"/>
            <a:ext cx="617771" cy="465713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"/>
          <a:stretch/>
        </p:blipFill>
        <p:spPr>
          <a:xfrm rot="12895206">
            <a:off x="6507129" y="5917429"/>
            <a:ext cx="617771" cy="465713"/>
          </a:xfrm>
          <a:prstGeom prst="rect">
            <a:avLst/>
          </a:prstGeom>
        </p:spPr>
      </p:pic>
      <p:sp>
        <p:nvSpPr>
          <p:cNvPr id="49" name="Округлений прямокутник 48"/>
          <p:cNvSpPr/>
          <p:nvPr/>
        </p:nvSpPr>
        <p:spPr>
          <a:xfrm>
            <a:off x="7058051" y="5960653"/>
            <a:ext cx="1436638" cy="557381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5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Фотокартка розміром 3х4</a:t>
            </a:r>
          </a:p>
        </p:txBody>
      </p:sp>
      <p:sp>
        <p:nvSpPr>
          <p:cNvPr id="50" name="Округлений прямокутник 49"/>
          <p:cNvSpPr/>
          <p:nvPr/>
        </p:nvSpPr>
        <p:spPr>
          <a:xfrm>
            <a:off x="1466543" y="2607276"/>
            <a:ext cx="1436638" cy="557381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5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Фотокартка розміром 3х4</a:t>
            </a:r>
          </a:p>
        </p:txBody>
      </p:sp>
      <p:sp>
        <p:nvSpPr>
          <p:cNvPr id="51" name="Округлений прямокутник 50"/>
          <p:cNvSpPr/>
          <p:nvPr/>
        </p:nvSpPr>
        <p:spPr>
          <a:xfrm>
            <a:off x="1480949" y="3449608"/>
            <a:ext cx="1436638" cy="40623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Дата народження</a:t>
            </a:r>
          </a:p>
        </p:txBody>
      </p:sp>
      <p:sp>
        <p:nvSpPr>
          <p:cNvPr id="52" name="Округлений прямокутник 51"/>
          <p:cNvSpPr/>
          <p:nvPr/>
        </p:nvSpPr>
        <p:spPr>
          <a:xfrm>
            <a:off x="1536432" y="4652932"/>
            <a:ext cx="1294442" cy="453537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Перелік предметів</a:t>
            </a:r>
          </a:p>
        </p:txBody>
      </p:sp>
      <p:sp>
        <p:nvSpPr>
          <p:cNvPr id="53" name="Округлений прямокутник 52"/>
          <p:cNvSpPr/>
          <p:nvPr/>
        </p:nvSpPr>
        <p:spPr>
          <a:xfrm>
            <a:off x="27977" y="5303759"/>
            <a:ext cx="2954639" cy="1292876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Наявність медичного висновку </a:t>
            </a:r>
            <a:r>
              <a:rPr lang="uk-UA" sz="135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 створення особливих (спеціальних) умов для проходження зовнішнього незалежного оцінювання за формою №086-3/о</a:t>
            </a:r>
            <a:endParaRPr lang="uk-UA" sz="1350" dirty="0">
              <a:ln/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Округлений прямокутник 53"/>
          <p:cNvSpPr/>
          <p:nvPr/>
        </p:nvSpPr>
        <p:spPr>
          <a:xfrm>
            <a:off x="1433493" y="4124827"/>
            <a:ext cx="1436638" cy="469691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Домашня адреса</a:t>
            </a:r>
          </a:p>
        </p:txBody>
      </p:sp>
      <p:sp>
        <p:nvSpPr>
          <p:cNvPr id="89" name="Прямокутник 88"/>
          <p:cNvSpPr/>
          <p:nvPr/>
        </p:nvSpPr>
        <p:spPr>
          <a:xfrm>
            <a:off x="1771881" y="705314"/>
            <a:ext cx="58330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altLang="ko-KR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Формування реєстраційної картки</a:t>
            </a:r>
            <a:endParaRPr lang="uk-UA" altLang="ko-KR" sz="28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Gulim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37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Рисунок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8525" y="172623"/>
            <a:ext cx="1486439" cy="8990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80884" y="1148684"/>
            <a:ext cx="80536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uk-UA" altLang="ko-K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Формування комплектів реєстраційних документів</a:t>
            </a:r>
            <a:endParaRPr lang="uk-UA" altLang="ko-KR" sz="24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Gulim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ko-KR" sz="24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Schoolbook" panose="02040604050505020304" pitchFamily="18" charset="0"/>
                <a:ea typeface="Gulim"/>
                <a:cs typeface="Times New Roman" panose="02020603050405020304" pitchFamily="18" charset="0"/>
              </a:rPr>
              <a:t> </a:t>
            </a:r>
            <a:endParaRPr lang="ru-RU" altLang="uk-UA" sz="2400" dirty="0">
              <a:solidFill>
                <a:schemeClr val="accent5">
                  <a:lumMod val="50000"/>
                </a:schemeClr>
              </a:solidFill>
              <a:latin typeface="Century Schoolbook" panose="02040604050505020304" pitchFamily="18" charset="0"/>
              <a:ea typeface="Gulim"/>
              <a:cs typeface="Times New Roman" panose="02020603050405020304" pitchFamily="18" charset="0"/>
            </a:endParaRPr>
          </a:p>
        </p:txBody>
      </p:sp>
      <p:pic>
        <p:nvPicPr>
          <p:cNvPr id="11" name="Picture 4" descr="ÐÐ¾Ð²âÑÐ·Ð°Ð½Ðµ Ð·Ð¾Ð±ÑÐ°Ð¶ÐµÐ½Ð½Ñ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0" t="14166" r="49574"/>
          <a:stretch/>
        </p:blipFill>
        <p:spPr bwMode="auto">
          <a:xfrm>
            <a:off x="3535802" y="1968793"/>
            <a:ext cx="2499305" cy="167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Ð¾Ð²âÑÐ·Ð°Ð½Ðµ Ð·Ð¾Ð±ÑÐ°Ð¶ÐµÐ½Ð½Ñ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53" t="15065"/>
          <a:stretch/>
        </p:blipFill>
        <p:spPr bwMode="auto">
          <a:xfrm>
            <a:off x="6329865" y="1968442"/>
            <a:ext cx="2545099" cy="166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нутий кут 12"/>
          <p:cNvSpPr/>
          <p:nvPr/>
        </p:nvSpPr>
        <p:spPr>
          <a:xfrm>
            <a:off x="394134" y="2326899"/>
            <a:ext cx="2846910" cy="3499527"/>
          </a:xfrm>
          <a:prstGeom prst="foldedCorner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tx2">
                <a:lumMod val="75000"/>
                <a:alpha val="6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uk-UA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uk-UA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копіях документів повинні бути:</a:t>
            </a:r>
            <a:endParaRPr lang="uk-UA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 </a:t>
            </a:r>
            <a:r>
              <a:rPr lang="uk-UA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Згідно з оригіналом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 підпис, ініціали та прізвище особи, яка реєструється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засвідчення копії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27812" y="3676553"/>
            <a:ext cx="874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i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або</a:t>
            </a:r>
            <a:endParaRPr lang="uk-UA" sz="2000" i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96521" y="3308498"/>
            <a:ext cx="1766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solidFill>
                  <a:srgbClr val="FF0000"/>
                </a:solidFill>
                <a:latin typeface="Anna-Faustina script" panose="02010905080308020102" pitchFamily="2" charset="0"/>
              </a:rPr>
              <a:t>Згідно з оригіналом</a:t>
            </a:r>
          </a:p>
          <a:p>
            <a:r>
              <a:rPr lang="uk-UA" sz="1200" dirty="0">
                <a:solidFill>
                  <a:srgbClr val="FF0000"/>
                </a:solidFill>
                <a:latin typeface="Anna-Faustina script" panose="02010905080308020102" pitchFamily="2" charset="0"/>
              </a:rPr>
              <a:t>д</a:t>
            </a:r>
            <a:r>
              <a:rPr lang="uk-UA" sz="1200" dirty="0" smtClean="0">
                <a:solidFill>
                  <a:srgbClr val="FF0000"/>
                </a:solidFill>
                <a:latin typeface="Anna-Faustina script" panose="02010905080308020102" pitchFamily="2" charset="0"/>
              </a:rPr>
              <a:t>ата        підпис  </a:t>
            </a:r>
            <a:r>
              <a:rPr lang="uk-UA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ПІБ</a:t>
            </a:r>
            <a:endParaRPr lang="uk-UA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24128" y="2710805"/>
            <a:ext cx="1766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solidFill>
                  <a:srgbClr val="FF0000"/>
                </a:solidFill>
                <a:latin typeface="Anna-Faustina script" panose="02010905080308020102" pitchFamily="2" charset="0"/>
              </a:rPr>
              <a:t>Згідно з оригіналом</a:t>
            </a:r>
          </a:p>
          <a:p>
            <a:r>
              <a:rPr lang="uk-UA" sz="1200" dirty="0">
                <a:solidFill>
                  <a:srgbClr val="FF0000"/>
                </a:solidFill>
                <a:latin typeface="Anna-Faustina script" panose="02010905080308020102" pitchFamily="2" charset="0"/>
              </a:rPr>
              <a:t>д</a:t>
            </a:r>
            <a:r>
              <a:rPr lang="uk-UA" sz="1200" dirty="0" smtClean="0">
                <a:solidFill>
                  <a:srgbClr val="FF0000"/>
                </a:solidFill>
                <a:latin typeface="Anna-Faustina script" panose="02010905080308020102" pitchFamily="2" charset="0"/>
              </a:rPr>
              <a:t>ата        підпис  </a:t>
            </a:r>
            <a:r>
              <a:rPr lang="uk-UA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ПІБ</a:t>
            </a:r>
            <a:endParaRPr lang="uk-UA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821" y="3589155"/>
            <a:ext cx="2983768" cy="254662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2695" y="4034993"/>
            <a:ext cx="2630702" cy="191640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3" r="57552" b="5687"/>
          <a:stretch/>
        </p:blipFill>
        <p:spPr>
          <a:xfrm>
            <a:off x="5179614" y="4264789"/>
            <a:ext cx="668810" cy="72840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3" r="57552" b="5687"/>
          <a:stretch/>
        </p:blipFill>
        <p:spPr>
          <a:xfrm>
            <a:off x="7927211" y="4321275"/>
            <a:ext cx="688011" cy="749319"/>
          </a:xfrm>
          <a:prstGeom prst="rect">
            <a:avLst/>
          </a:prstGeom>
        </p:spPr>
      </p:pic>
      <p:sp>
        <p:nvSpPr>
          <p:cNvPr id="21" name="Прямокутник 20"/>
          <p:cNvSpPr/>
          <p:nvPr/>
        </p:nvSpPr>
        <p:spPr>
          <a:xfrm>
            <a:off x="3788328" y="398928"/>
            <a:ext cx="19399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44124" y="5280164"/>
            <a:ext cx="1766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solidFill>
                  <a:srgbClr val="FF0000"/>
                </a:solidFill>
                <a:latin typeface="Anna-Faustina script" panose="02010905080308020102" pitchFamily="2" charset="0"/>
              </a:rPr>
              <a:t>Згідно з оригіналом</a:t>
            </a:r>
          </a:p>
          <a:p>
            <a:r>
              <a:rPr lang="uk-UA" sz="1200" dirty="0">
                <a:solidFill>
                  <a:srgbClr val="FF0000"/>
                </a:solidFill>
                <a:latin typeface="Anna-Faustina script" panose="02010905080308020102" pitchFamily="2" charset="0"/>
              </a:rPr>
              <a:t>д</a:t>
            </a:r>
            <a:r>
              <a:rPr lang="uk-UA" sz="1200" dirty="0" smtClean="0">
                <a:solidFill>
                  <a:srgbClr val="FF0000"/>
                </a:solidFill>
                <a:latin typeface="Anna-Faustina script" panose="02010905080308020102" pitchFamily="2" charset="0"/>
              </a:rPr>
              <a:t>ата        підпис  </a:t>
            </a:r>
            <a:r>
              <a:rPr lang="uk-UA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ПІБ</a:t>
            </a:r>
            <a:endParaRPr lang="uk-UA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23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725" y="91570"/>
            <a:ext cx="1542811" cy="974824"/>
          </a:xfrm>
          <a:prstGeom prst="rect">
            <a:avLst/>
          </a:prstGeom>
          <a:effectLst>
            <a:outerShdw blurRad="609600" dist="12700" dir="5400000" algn="ctr" rotWithShape="0">
              <a:schemeClr val="bg1"/>
            </a:outerShdw>
          </a:effectLst>
        </p:spPr>
      </p:pic>
      <p:sp>
        <p:nvSpPr>
          <p:cNvPr id="11" name="Округлений прямокутник 10"/>
          <p:cNvSpPr/>
          <p:nvPr/>
        </p:nvSpPr>
        <p:spPr>
          <a:xfrm>
            <a:off x="274452" y="1288089"/>
            <a:ext cx="2367030" cy="11547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190500">
              <a:schemeClr val="accent5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Реєстраційна картка</a:t>
            </a:r>
            <a:endParaRPr lang="uk-UA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круглений прямокутник 9"/>
          <p:cNvSpPr/>
          <p:nvPr/>
        </p:nvSpPr>
        <p:spPr>
          <a:xfrm>
            <a:off x="3340608" y="1288089"/>
            <a:ext cx="2432395" cy="116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139700">
              <a:schemeClr val="accent5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опії документів, що посвідчують особу</a:t>
            </a:r>
            <a:endParaRPr lang="uk-UA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 rot="20646607">
            <a:off x="3985116" y="3553836"/>
            <a:ext cx="380610" cy="967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/>
          </a:p>
        </p:txBody>
      </p:sp>
      <p:sp>
        <p:nvSpPr>
          <p:cNvPr id="22" name="Прямокутник 21"/>
          <p:cNvSpPr/>
          <p:nvPr/>
        </p:nvSpPr>
        <p:spPr>
          <a:xfrm rot="20646607">
            <a:off x="3256183" y="5223172"/>
            <a:ext cx="380610" cy="967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/>
          </a:p>
        </p:txBody>
      </p:sp>
      <p:sp>
        <p:nvSpPr>
          <p:cNvPr id="24" name="Прямокутник 23"/>
          <p:cNvSpPr/>
          <p:nvPr/>
        </p:nvSpPr>
        <p:spPr>
          <a:xfrm rot="20646607">
            <a:off x="3706847" y="4474801"/>
            <a:ext cx="380610" cy="967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/>
          </a:p>
        </p:txBody>
      </p:sp>
      <p:sp>
        <p:nvSpPr>
          <p:cNvPr id="25" name="TextBox 24"/>
          <p:cNvSpPr txBox="1"/>
          <p:nvPr/>
        </p:nvSpPr>
        <p:spPr>
          <a:xfrm>
            <a:off x="5999747" y="1362852"/>
            <a:ext cx="2967789" cy="1384995"/>
          </a:xfrm>
          <a:prstGeom prst="rect">
            <a:avLst/>
          </a:prstGeom>
          <a:solidFill>
            <a:srgbClr val="FF0000">
              <a:alpha val="18000"/>
            </a:srgbClr>
          </a:solidFill>
        </p:spPr>
        <p:txBody>
          <a:bodyPr wrap="square" rtlCol="0">
            <a:spAutoFit/>
          </a:bodyPr>
          <a:lstStyle/>
          <a:p>
            <a:pPr algn="ctr">
              <a:spcAft>
                <a:spcPct val="40000"/>
              </a:spcAft>
              <a:buClr>
                <a:srgbClr val="0033CC"/>
              </a:buClr>
              <a:defRPr/>
            </a:pPr>
            <a:r>
              <a:rPr lang="uk-UA" altLang="ru-RU" sz="1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Учні </a:t>
            </a:r>
            <a:r>
              <a:rPr lang="uk-UA" altLang="ru-RU" sz="1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(слухачі, студенти) закладів загальної середньої освіти, професійної  (професійно-технічної), вищої освіти в </a:t>
            </a:r>
            <a:r>
              <a:rPr lang="uk-UA" altLang="ru-RU" sz="1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uk-UA" altLang="ru-RU" sz="1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році </a:t>
            </a:r>
            <a:r>
              <a:rPr lang="uk-UA" altLang="ru-RU" sz="1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подають реєстраційні документи до </a:t>
            </a:r>
            <a:r>
              <a:rPr lang="uk-UA" altLang="ru-RU" sz="1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навчального </a:t>
            </a:r>
            <a:r>
              <a:rPr lang="uk-UA" altLang="ru-RU" sz="1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закладу</a:t>
            </a:r>
            <a:endParaRPr lang="uk-UA" altLang="ru-RU" sz="1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люс 5"/>
          <p:cNvSpPr/>
          <p:nvPr/>
        </p:nvSpPr>
        <p:spPr>
          <a:xfrm>
            <a:off x="2479418" y="1390589"/>
            <a:ext cx="1023254" cy="1001754"/>
          </a:xfrm>
          <a:prstGeom prst="mathPlu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>
            <a:glow>
              <a:schemeClr val="accent3">
                <a:lumMod val="40000"/>
                <a:lumOff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TextBox 25"/>
          <p:cNvSpPr txBox="1"/>
          <p:nvPr/>
        </p:nvSpPr>
        <p:spPr>
          <a:xfrm>
            <a:off x="579276" y="2821592"/>
            <a:ext cx="79550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uk-UA" altLang="ko-KR" sz="2600" dirty="0" smtClean="0">
                <a:solidFill>
                  <a:srgbClr val="F075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 </a:t>
            </a:r>
            <a:r>
              <a:rPr lang="uk-UA" altLang="ko-KR" sz="23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Документи, що подаються для окремих категорій</a:t>
            </a:r>
            <a:endParaRPr lang="uk-UA" altLang="ko-KR" sz="23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Gulim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ko-KR" sz="2000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Schoolbook" panose="02040604050505020304" pitchFamily="18" charset="0"/>
                <a:ea typeface="Gulim"/>
                <a:cs typeface="Times New Roman" panose="02020603050405020304" pitchFamily="18" charset="0"/>
              </a:rPr>
              <a:t> </a:t>
            </a:r>
            <a:endParaRPr lang="ru-RU" altLang="uk-UA" sz="2000" dirty="0">
              <a:solidFill>
                <a:srgbClr val="065F74"/>
              </a:solidFill>
              <a:latin typeface="Century Schoolbook" panose="02040604050505020304" pitchFamily="18" charset="0"/>
              <a:ea typeface="Gulim"/>
              <a:cs typeface="Times New Roman" panose="02020603050405020304" pitchFamily="18" charset="0"/>
            </a:endParaRPr>
          </a:p>
        </p:txBody>
      </p:sp>
      <p:sp>
        <p:nvSpPr>
          <p:cNvPr id="27" name="Округлений прямокутник 26"/>
          <p:cNvSpPr/>
          <p:nvPr/>
        </p:nvSpPr>
        <p:spPr>
          <a:xfrm>
            <a:off x="104503" y="3496957"/>
            <a:ext cx="8863034" cy="1188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127000">
              <a:schemeClr val="accent5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altLang="ru-RU" sz="1200" b="1" kern="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*</a:t>
            </a:r>
            <a:r>
              <a:rPr lang="uk-UA" altLang="ru-RU" sz="1400" b="1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 </a:t>
            </a:r>
            <a:r>
              <a:rPr lang="uk-UA" altLang="ru-RU" sz="1400" b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особливими освітніми потребами: </a:t>
            </a:r>
            <a:endParaRPr lang="uk-UA" altLang="ru-RU" sz="1400" b="1" kern="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altLang="ru-RU" sz="1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altLang="ru-RU" sz="14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едичний </a:t>
            </a:r>
            <a:r>
              <a:rPr lang="uk-UA" altLang="ru-RU" sz="1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 </a:t>
            </a:r>
            <a:r>
              <a:rPr lang="uk-UA" sz="1400" b="1" dirty="0" smtClean="0">
                <a:ln/>
                <a:solidFill>
                  <a:schemeClr val="tx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uk-UA" sz="1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 </a:t>
            </a:r>
            <a:r>
              <a:rPr lang="uk-UA" sz="1400" b="1" dirty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створення особливих (спеціальних) умов для проходження зовнішнього незалежного оцінювання за формою №</a:t>
            </a:r>
            <a:r>
              <a:rPr lang="uk-UA" sz="1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086-3/о,</a:t>
            </a:r>
            <a:endParaRPr lang="uk-UA" sz="1400" b="1" dirty="0">
              <a:ln/>
              <a:solidFill>
                <a:srgbClr val="C0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altLang="ru-RU" sz="14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наданий </a:t>
            </a:r>
            <a:r>
              <a:rPr lang="uk-UA" altLang="ru-RU" sz="1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органами або закладами охорони здоров'я, про необхідність створення особливих (спеціальних) умов для проходження ЗНО</a:t>
            </a:r>
            <a:endParaRPr lang="uk-UA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Округлений прямокутник 27"/>
          <p:cNvSpPr/>
          <p:nvPr/>
        </p:nvSpPr>
        <p:spPr>
          <a:xfrm>
            <a:off x="104503" y="4846320"/>
            <a:ext cx="8863033" cy="7837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101600">
              <a:schemeClr val="accent5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buClr>
                <a:srgbClr val="0000FF"/>
              </a:buClr>
              <a:tabLst>
                <a:tab pos="1200150" algn="l"/>
              </a:tabLst>
              <a:defRPr/>
            </a:pPr>
            <a:r>
              <a:rPr lang="en-US" altLang="ru-RU" sz="1400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uk-UA" altLang="ru-RU" sz="1400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Особи, які </a:t>
            </a:r>
            <a:r>
              <a:rPr lang="uk-UA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навчаються </a:t>
            </a:r>
            <a:r>
              <a:rPr lang="uk-UA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кордоном</a:t>
            </a:r>
            <a:r>
              <a:rPr lang="uk-UA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братимуть участь у міжнародних змаганнях, олімпіадах</a:t>
            </a:r>
            <a:r>
              <a:rPr lang="uk-UA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 і реєструються для участі в </a:t>
            </a:r>
            <a:r>
              <a:rPr lang="uk-UA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додатковій </a:t>
            </a:r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сесії</a:t>
            </a:r>
            <a:r>
              <a:rPr lang="uk-UA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заява на участь у додатковій сесії </a:t>
            </a:r>
            <a:r>
              <a:rPr lang="uk-UA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документи, </a:t>
            </a:r>
            <a:r>
              <a:rPr lang="uk-UA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підтверджують цей 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</a:t>
            </a:r>
            <a:endParaRPr lang="uk-UA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Округлений прямокутник 28"/>
          <p:cNvSpPr/>
          <p:nvPr/>
        </p:nvSpPr>
        <p:spPr>
          <a:xfrm>
            <a:off x="104503" y="5790513"/>
            <a:ext cx="8863033" cy="8027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114300">
              <a:schemeClr val="accent5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buClr>
                <a:srgbClr val="0000FF"/>
              </a:buClr>
              <a:tabLst>
                <a:tab pos="1200150" algn="l"/>
              </a:tabLst>
              <a:defRPr/>
            </a:pPr>
            <a:r>
              <a:rPr lang="en-US" altLang="ru-RU" sz="1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uk-UA" altLang="ru-RU" sz="1400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 </a:t>
            </a:r>
            <a:r>
              <a:rPr lang="uk-UA" altLang="ru-RU" sz="1400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 подають документи, оформлені іноземною </a:t>
            </a:r>
            <a:r>
              <a:rPr lang="uk-UA" altLang="ru-RU" sz="1400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мовою: </a:t>
            </a:r>
          </a:p>
          <a:p>
            <a:pPr lvl="1" algn="ctr">
              <a:buClr>
                <a:srgbClr val="0000FF"/>
              </a:buClr>
              <a:tabLst>
                <a:tab pos="1200150" algn="l"/>
              </a:tabLst>
              <a:defRPr/>
            </a:pPr>
            <a:r>
              <a:rPr lang="uk-UA" altLang="ru-RU" sz="14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копія </a:t>
            </a:r>
            <a:r>
              <a:rPr lang="uk-UA" altLang="ru-RU" sz="1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нотаріально </a:t>
            </a:r>
            <a:r>
              <a:rPr lang="uk-UA" altLang="ru-RU" sz="14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засвідченого перекладу </a:t>
            </a:r>
            <a:r>
              <a:rPr lang="uk-UA" altLang="ru-RU" sz="1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українською </a:t>
            </a:r>
            <a:r>
              <a:rPr lang="uk-UA" altLang="ru-RU" sz="14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мовою документів</a:t>
            </a:r>
            <a:r>
              <a:rPr lang="uk-UA" altLang="ru-RU" sz="1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наданих для </a:t>
            </a:r>
            <a:r>
              <a:rPr lang="uk-UA" altLang="ru-RU" sz="14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реєстрації</a:t>
            </a:r>
            <a:endParaRPr lang="uk-UA" altLang="ru-RU" sz="14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кутник 16"/>
          <p:cNvSpPr/>
          <p:nvPr/>
        </p:nvSpPr>
        <p:spPr>
          <a:xfrm>
            <a:off x="3566041" y="447411"/>
            <a:ext cx="19399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40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круглений прямокутник 21"/>
          <p:cNvSpPr/>
          <p:nvPr/>
        </p:nvSpPr>
        <p:spPr>
          <a:xfrm>
            <a:off x="427617" y="1786046"/>
            <a:ext cx="7001765" cy="11069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228600">
              <a:schemeClr val="accent5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Перевіряє </a:t>
            </a:r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 реєстраційної картки</a:t>
            </a:r>
            <a:r>
              <a:rPr lang="uk-UA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388" y="56192"/>
            <a:ext cx="1618699" cy="1040632"/>
          </a:xfrm>
          <a:prstGeom prst="rect">
            <a:avLst/>
          </a:prstGeom>
          <a:effectLst>
            <a:outerShdw blurRad="609600" dist="12700" dir="5400000" algn="ctr" rotWithShape="0">
              <a:schemeClr val="bg1"/>
            </a:outerShdw>
          </a:effectLst>
        </p:spPr>
      </p:pic>
      <p:sp>
        <p:nvSpPr>
          <p:cNvPr id="12" name="Округлений прямокутник 11"/>
          <p:cNvSpPr/>
          <p:nvPr/>
        </p:nvSpPr>
        <p:spPr>
          <a:xfrm>
            <a:off x="1248498" y="2847609"/>
            <a:ext cx="7498029" cy="1208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228600">
              <a:schemeClr val="accent5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Перевіряє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копію документа, що посвідчує особу (чіткість, наявність напису «Згідно з оригіналом», дата, підпис, ПІБ)</a:t>
            </a:r>
          </a:p>
        </p:txBody>
      </p:sp>
      <p:sp>
        <p:nvSpPr>
          <p:cNvPr id="11" name="Округлений прямокутник 10"/>
          <p:cNvSpPr/>
          <p:nvPr/>
        </p:nvSpPr>
        <p:spPr>
          <a:xfrm>
            <a:off x="427617" y="4055705"/>
            <a:ext cx="7401464" cy="11268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228600">
              <a:schemeClr val="accent5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Формує</a:t>
            </a:r>
            <a:r>
              <a:rPr lang="uk-UA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осіб, які проходитимуть ДПА у формі ЗНО</a:t>
            </a:r>
          </a:p>
        </p:txBody>
      </p:sp>
      <p:sp>
        <p:nvSpPr>
          <p:cNvPr id="10" name="Округлений прямокутник 9"/>
          <p:cNvSpPr/>
          <p:nvPr/>
        </p:nvSpPr>
        <p:spPr>
          <a:xfrm>
            <a:off x="1327598" y="5182546"/>
            <a:ext cx="7418929" cy="12347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228600">
              <a:schemeClr val="accent5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Передає/надсилає </a:t>
            </a:r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комплекти реєстраційних документів до Київського РЦОЯО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29081" y="1209945"/>
            <a:ext cx="917446" cy="1610972"/>
          </a:xfrm>
          <a:prstGeom prst="rect">
            <a:avLst/>
          </a:prstGeom>
        </p:spPr>
      </p:pic>
      <p:pic>
        <p:nvPicPr>
          <p:cNvPr id="1028" name="Picture 4" descr="Ð ÐµÐ·ÑÐ»ÑÑÐ°Ñ Ð¿Ð¾ÑÑÐºÑ Ð·Ð¾Ð±ÑÐ°Ð¶ÐµÐ½Ñ Ð·Ð° Ð·Ð°Ð¿Ð¸ÑÐ¾Ð¼ &quot;ÐºÐ»Ð¸Ð¿Ð°ÑÑ Ð²ÐµÐºÑÐ¾Ñ ÑÐµÐ»Ð¾Ð²ÐµÐº Ð¿ÑÐ¾Ð²ÐµÑÑÐµÑ Ð´Ð¾ÐºÑÐ¼ÐµÐ½Ñ&quot;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8" y="5417389"/>
            <a:ext cx="1000881" cy="99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кутник 6"/>
          <p:cNvSpPr/>
          <p:nvPr/>
        </p:nvSpPr>
        <p:spPr>
          <a:xfrm>
            <a:off x="1248498" y="1096824"/>
            <a:ext cx="671469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600" noProof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Відповідальна особа у закладі освіти</a:t>
            </a:r>
          </a:p>
        </p:txBody>
      </p:sp>
      <p:sp>
        <p:nvSpPr>
          <p:cNvPr id="15" name="Прямокутник 14"/>
          <p:cNvSpPr/>
          <p:nvPr/>
        </p:nvSpPr>
        <p:spPr>
          <a:xfrm>
            <a:off x="3788328" y="398928"/>
            <a:ext cx="19399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61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924" y="172529"/>
            <a:ext cx="1686609" cy="1174110"/>
          </a:xfrm>
          <a:prstGeom prst="rect">
            <a:avLst/>
          </a:prstGeom>
          <a:effectLst>
            <a:outerShdw blurRad="609600" dist="12700" dir="5400000" algn="ctr" rotWithShape="0">
              <a:schemeClr val="bg1"/>
            </a:outerShdw>
          </a:effectLst>
        </p:spPr>
      </p:pic>
      <p:sp>
        <p:nvSpPr>
          <p:cNvPr id="11" name="Овал 10"/>
          <p:cNvSpPr/>
          <p:nvPr/>
        </p:nvSpPr>
        <p:spPr>
          <a:xfrm>
            <a:off x="870581" y="2692622"/>
            <a:ext cx="3521203" cy="255264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/>
          </a:p>
        </p:txBody>
      </p:sp>
      <p:sp>
        <p:nvSpPr>
          <p:cNvPr id="5" name="TextBox 4"/>
          <p:cNvSpPr txBox="1"/>
          <p:nvPr/>
        </p:nvSpPr>
        <p:spPr>
          <a:xfrm>
            <a:off x="965921" y="3547610"/>
            <a:ext cx="330649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формується в сервісі «Керівникам закладів освіти»</a:t>
            </a:r>
          </a:p>
          <a:p>
            <a:endParaRPr lang="uk-UA" sz="1350" b="1" dirty="0">
              <a:solidFill>
                <a:srgbClr val="3437E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98228" y="4990096"/>
            <a:ext cx="2235068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965921" y="1411634"/>
            <a:ext cx="83074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комплектів реєстраційних документів</a:t>
            </a:r>
          </a:p>
        </p:txBody>
      </p:sp>
      <p:sp>
        <p:nvSpPr>
          <p:cNvPr id="13" name="Прямокутник 12"/>
          <p:cNvSpPr/>
          <p:nvPr/>
        </p:nvSpPr>
        <p:spPr>
          <a:xfrm>
            <a:off x="3566041" y="447411"/>
            <a:ext cx="19399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Фрагмент е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343" y="2555032"/>
            <a:ext cx="3453028" cy="241559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22" y="2499478"/>
            <a:ext cx="4824936" cy="3851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"/>
          <a:stretch/>
        </p:blipFill>
        <p:spPr>
          <a:xfrm>
            <a:off x="3562204" y="3968943"/>
            <a:ext cx="4155647" cy="586214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7450527" y="3968943"/>
            <a:ext cx="905484" cy="52241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257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574"/>
          <a:stretch/>
        </p:blipFill>
        <p:spPr>
          <a:xfrm>
            <a:off x="4232457" y="1444829"/>
            <a:ext cx="4283663" cy="5258331"/>
          </a:xfrm>
          <a:prstGeom prst="rect">
            <a:avLst/>
          </a:prstGeom>
          <a:ln w="3175">
            <a:solidFill>
              <a:srgbClr val="002060"/>
            </a:solidFill>
          </a:ln>
        </p:spPr>
      </p:pic>
      <p:sp>
        <p:nvSpPr>
          <p:cNvPr id="56" name="Округлений прямокутник 55"/>
          <p:cNvSpPr/>
          <p:nvPr/>
        </p:nvSpPr>
        <p:spPr>
          <a:xfrm>
            <a:off x="1159572" y="2361064"/>
            <a:ext cx="2823943" cy="2714630"/>
          </a:xfrm>
          <a:prstGeom prst="roundRect">
            <a:avLst/>
          </a:prstGeom>
          <a:solidFill>
            <a:schemeClr val="bg2"/>
          </a:solidFill>
          <a:ln>
            <a:solidFill>
              <a:schemeClr val="accent1"/>
            </a:solidFill>
          </a:ln>
          <a:effectLst>
            <a:glow rad="228600">
              <a:schemeClr val="accent5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149" y="20111"/>
            <a:ext cx="1596788" cy="1050369"/>
          </a:xfrm>
          <a:prstGeom prst="rect">
            <a:avLst/>
          </a:prstGeom>
          <a:effectLst>
            <a:outerShdw blurRad="609600" dist="12700" dir="5400000" algn="ctr" rotWithShape="0">
              <a:schemeClr val="bg1"/>
            </a:outerShdw>
          </a:effectLst>
        </p:spPr>
      </p:pic>
      <p:sp>
        <p:nvSpPr>
          <p:cNvPr id="13" name="Округлений прямокутник 12"/>
          <p:cNvSpPr/>
          <p:nvPr/>
        </p:nvSpPr>
        <p:spPr>
          <a:xfrm>
            <a:off x="1585774" y="1133700"/>
            <a:ext cx="1777272" cy="914062"/>
          </a:xfrm>
          <a:prstGeom prst="round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100" b="1" dirty="0">
                <a:solidFill>
                  <a:srgbClr val="FF0000"/>
                </a:solidFill>
                <a:latin typeface="AGCrownStyle" pitchFamily="2" charset="0"/>
              </a:rPr>
              <a:t>ВАЖЛИВО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54512" y="2658258"/>
            <a:ext cx="3053474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треба сформувати в сервісі </a:t>
            </a:r>
          </a:p>
          <a:p>
            <a:pPr algn="ctr"/>
            <a:r>
              <a:rPr lang="uk-UA" b="1" dirty="0">
                <a:solidFill>
                  <a:srgbClr val="3437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«Кабінет керівника закладу </a:t>
            </a:r>
            <a:r>
              <a:rPr lang="uk-UA" b="1" dirty="0" smtClean="0">
                <a:solidFill>
                  <a:srgbClr val="3437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освіти» </a:t>
            </a:r>
          </a:p>
          <a:p>
            <a:pPr algn="ctr"/>
            <a:r>
              <a:rPr lang="uk-UA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офіційному бланку закладу освіти</a:t>
            </a:r>
            <a:endParaRPr lang="uk-UA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350" b="1" dirty="0">
              <a:solidFill>
                <a:srgbClr val="3437E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 rot="158085">
            <a:off x="4657374" y="4337501"/>
            <a:ext cx="1439071" cy="2498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25" dirty="0">
                <a:solidFill>
                  <a:schemeClr val="tx1"/>
                </a:solidFill>
              </a:rPr>
              <a:t>Науменко Сергій Петрович</a:t>
            </a:r>
          </a:p>
        </p:txBody>
      </p:sp>
      <p:sp>
        <p:nvSpPr>
          <p:cNvPr id="15" name="Прямокутник 14"/>
          <p:cNvSpPr/>
          <p:nvPr/>
        </p:nvSpPr>
        <p:spPr>
          <a:xfrm rot="179211">
            <a:off x="4657490" y="4519176"/>
            <a:ext cx="1448609" cy="233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25" dirty="0" smtClean="0">
                <a:solidFill>
                  <a:schemeClr val="tx1"/>
                </a:solidFill>
              </a:rPr>
              <a:t>Панченко Ірина Степанівна</a:t>
            </a:r>
            <a:endParaRPr lang="uk-UA" sz="825" dirty="0">
              <a:solidFill>
                <a:schemeClr val="tx1"/>
              </a:solidFill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3566041" y="447411"/>
            <a:ext cx="19399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Складаємо інструкцію з діловодства у школі: практичні поради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014"/>
          <a:stretch/>
        </p:blipFill>
        <p:spPr bwMode="auto">
          <a:xfrm>
            <a:off x="4232457" y="1406535"/>
            <a:ext cx="4283663" cy="152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5485095" y="3100535"/>
            <a:ext cx="1778385" cy="1621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19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440" y="67805"/>
            <a:ext cx="1542811" cy="1091821"/>
          </a:xfrm>
          <a:prstGeom prst="rect">
            <a:avLst/>
          </a:prstGeom>
          <a:effectLst>
            <a:outerShdw blurRad="609600" dist="12700" dir="5400000" algn="ctr" rotWithShape="0">
              <a:schemeClr val="bg1"/>
            </a:outerShdw>
          </a:effectLst>
        </p:spPr>
      </p:pic>
      <p:sp>
        <p:nvSpPr>
          <p:cNvPr id="11" name="Округлений прямокутник 10"/>
          <p:cNvSpPr/>
          <p:nvPr/>
        </p:nvSpPr>
        <p:spPr>
          <a:xfrm>
            <a:off x="419572" y="1967565"/>
            <a:ext cx="2787044" cy="12310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228600">
              <a:schemeClr val="accent5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осіб</a:t>
            </a:r>
          </a:p>
        </p:txBody>
      </p:sp>
      <p:sp>
        <p:nvSpPr>
          <p:cNvPr id="15" name="Овал 14"/>
          <p:cNvSpPr/>
          <p:nvPr/>
        </p:nvSpPr>
        <p:spPr>
          <a:xfrm>
            <a:off x="4890298" y="1991485"/>
            <a:ext cx="4012171" cy="79819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228600">
              <a:schemeClr val="accent5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/>
          </a:p>
        </p:txBody>
      </p:sp>
      <p:sp>
        <p:nvSpPr>
          <p:cNvPr id="16" name="TextBox 15"/>
          <p:cNvSpPr txBox="1"/>
          <p:nvPr/>
        </p:nvSpPr>
        <p:spPr>
          <a:xfrm>
            <a:off x="5047332" y="2140463"/>
            <a:ext cx="3698102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Рекомендуємо робити окремі списки для різних категорій</a:t>
            </a:r>
          </a:p>
          <a:p>
            <a:endParaRPr lang="uk-UA" sz="1350" b="1" dirty="0">
              <a:solidFill>
                <a:srgbClr val="3437E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5002556" y="3061670"/>
            <a:ext cx="3955440" cy="355841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/>
          </a:p>
        </p:txBody>
      </p:sp>
      <p:sp>
        <p:nvSpPr>
          <p:cNvPr id="14" name="TextBox 13"/>
          <p:cNvSpPr txBox="1"/>
          <p:nvPr/>
        </p:nvSpPr>
        <p:spPr>
          <a:xfrm>
            <a:off x="5159042" y="3273182"/>
            <a:ext cx="379895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algn="just"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учасників, які подали документи на 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загальних підставах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 algn="just"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учасників, які 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мають потрібних документів для реєстрації 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(паспорта)  з клопотанням закладу освіти</a:t>
            </a:r>
          </a:p>
          <a:p>
            <a:pPr marL="214313" indent="-214313" algn="just"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учасників, які 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 створення особливих (спеціальних умов)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проходження ЗНО</a:t>
            </a:r>
          </a:p>
          <a:p>
            <a:pPr marL="214313" indent="-214313" algn="just"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осіб, які 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реєструються для участі в 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додатковій сесії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разом із заявами й документами, що підтверджують цей факт </a:t>
            </a:r>
            <a:endParaRPr lang="uk-UA" sz="1600" dirty="0"/>
          </a:p>
        </p:txBody>
      </p:sp>
      <p:sp>
        <p:nvSpPr>
          <p:cNvPr id="10" name="Округлений прямокутник 9"/>
          <p:cNvSpPr/>
          <p:nvPr/>
        </p:nvSpPr>
        <p:spPr>
          <a:xfrm>
            <a:off x="469741" y="3650033"/>
            <a:ext cx="2787045" cy="10925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228600">
              <a:schemeClr val="accent5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Реєстраційні картки та копії паспорта кожного учасника із списку</a:t>
            </a:r>
          </a:p>
        </p:txBody>
      </p:sp>
      <p:sp>
        <p:nvSpPr>
          <p:cNvPr id="5" name="Прямокутник 4"/>
          <p:cNvSpPr/>
          <p:nvPr/>
        </p:nvSpPr>
        <p:spPr>
          <a:xfrm rot="20646607">
            <a:off x="3979084" y="3549093"/>
            <a:ext cx="420632" cy="58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/>
          </a:p>
        </p:txBody>
      </p:sp>
      <p:sp>
        <p:nvSpPr>
          <p:cNvPr id="22" name="Прямокутник 21"/>
          <p:cNvSpPr/>
          <p:nvPr/>
        </p:nvSpPr>
        <p:spPr>
          <a:xfrm rot="20646607">
            <a:off x="3250151" y="5218429"/>
            <a:ext cx="420632" cy="58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/>
          </a:p>
        </p:txBody>
      </p:sp>
      <p:sp>
        <p:nvSpPr>
          <p:cNvPr id="24" name="Прямокутник 23"/>
          <p:cNvSpPr/>
          <p:nvPr/>
        </p:nvSpPr>
        <p:spPr>
          <a:xfrm rot="20646607">
            <a:off x="4116732" y="4262260"/>
            <a:ext cx="420632" cy="58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/>
          </a:p>
        </p:txBody>
      </p:sp>
      <p:sp>
        <p:nvSpPr>
          <p:cNvPr id="6" name="Прямокутник 5"/>
          <p:cNvSpPr/>
          <p:nvPr/>
        </p:nvSpPr>
        <p:spPr>
          <a:xfrm>
            <a:off x="2565801" y="1114785"/>
            <a:ext cx="440487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6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документів</a:t>
            </a:r>
          </a:p>
        </p:txBody>
      </p:sp>
      <p:sp>
        <p:nvSpPr>
          <p:cNvPr id="26" name="Прямокутник 25"/>
          <p:cNvSpPr/>
          <p:nvPr/>
        </p:nvSpPr>
        <p:spPr>
          <a:xfrm>
            <a:off x="3798264" y="386755"/>
            <a:ext cx="19399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Рисунок 22" descr="Фрагмент екрана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124" y="5191458"/>
            <a:ext cx="1125569" cy="1586542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5" name="TextBox 24"/>
          <p:cNvSpPr txBox="1"/>
          <p:nvPr/>
        </p:nvSpPr>
        <p:spPr>
          <a:xfrm>
            <a:off x="1219331" y="5381694"/>
            <a:ext cx="10029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00" dirty="0">
                <a:solidFill>
                  <a:srgbClr val="424491"/>
                </a:solidFill>
                <a:latin typeface="Monotype Corsiva" panose="03010101010201010101" pitchFamily="66" charset="0"/>
              </a:rPr>
              <a:t>Прошу зареєструвати мене для участі в зовнішньому незалежному оцінюванні 2019 року. Із порядком проведення зовнішнього незалежного оцінювання результатів навчання, здобутих на основі повної загальної середньої освіти ознайомлений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598503" y="5223945"/>
            <a:ext cx="527384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00" dirty="0">
                <a:solidFill>
                  <a:srgbClr val="424491"/>
                </a:solidFill>
                <a:latin typeface="Monotype Corsiva" panose="03010101010201010101" pitchFamily="66" charset="0"/>
              </a:rPr>
              <a:t>Ткаченко М.І.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734" y="5583233"/>
            <a:ext cx="209153" cy="12703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3" r="57552" b="5687"/>
          <a:stretch/>
        </p:blipFill>
        <p:spPr>
          <a:xfrm>
            <a:off x="1046124" y="5193949"/>
            <a:ext cx="242892" cy="2785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3" r="57552" b="5687"/>
          <a:stretch/>
        </p:blipFill>
        <p:spPr>
          <a:xfrm>
            <a:off x="1900989" y="6493042"/>
            <a:ext cx="270704" cy="284958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015640" y="5577503"/>
            <a:ext cx="741630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00" dirty="0">
                <a:solidFill>
                  <a:srgbClr val="424491"/>
                </a:solidFill>
                <a:latin typeface="Monotype Corsiva" panose="03010101010201010101" pitchFamily="66" charset="0"/>
              </a:rPr>
              <a:t>09.02.2019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213411" y="5623589"/>
            <a:ext cx="832680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Ткаченко Мар</a:t>
            </a:r>
            <a:r>
              <a:rPr lang="en-US" sz="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яна Іванівна</a:t>
            </a:r>
          </a:p>
        </p:txBody>
      </p:sp>
      <p:pic>
        <p:nvPicPr>
          <p:cNvPr id="42" name="Picture 4" descr="ÐÐ¾Ð²âÑÐ·Ð°Ð½Ðµ Ð·Ð¾Ð±ÑÐ°Ð¶ÐµÐ½Ð½Ñ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0" t="14166" r="49574"/>
          <a:stretch/>
        </p:blipFill>
        <p:spPr bwMode="auto">
          <a:xfrm>
            <a:off x="2283997" y="5366738"/>
            <a:ext cx="922619" cy="61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ÐÐ¾Ð²âÑÐ·Ð°Ð½Ðµ Ð·Ð¾Ð±ÑÐ°Ð¶ÐµÐ½Ð½Ñ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53" t="15065"/>
          <a:stretch/>
        </p:blipFill>
        <p:spPr bwMode="auto">
          <a:xfrm>
            <a:off x="2579915" y="6020256"/>
            <a:ext cx="919325" cy="59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Рисунок 32" descr="Фрагмент екрана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4377">
            <a:off x="3585384" y="2203990"/>
            <a:ext cx="1078523" cy="1299587"/>
          </a:xfrm>
          <a:prstGeom prst="rect">
            <a:avLst/>
          </a:prstGeom>
        </p:spPr>
      </p:pic>
      <p:pic>
        <p:nvPicPr>
          <p:cNvPr id="36" name="Рисунок 35" descr="Фрагмент екрана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4377">
            <a:off x="3617663" y="3083747"/>
            <a:ext cx="1078523" cy="1299587"/>
          </a:xfrm>
          <a:prstGeom prst="rect">
            <a:avLst/>
          </a:prstGeom>
        </p:spPr>
      </p:pic>
      <p:pic>
        <p:nvPicPr>
          <p:cNvPr id="37" name="Рисунок 36" descr="Фрагмент екрана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4377">
            <a:off x="3670226" y="4421988"/>
            <a:ext cx="1078523" cy="129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24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Рисунок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8261" y="318867"/>
            <a:ext cx="1486439" cy="899015"/>
          </a:xfrm>
          <a:prstGeom prst="rect">
            <a:avLst/>
          </a:prstGeom>
        </p:spPr>
      </p:pic>
      <p:sp>
        <p:nvSpPr>
          <p:cNvPr id="11" name="Прямокутник 10"/>
          <p:cNvSpPr/>
          <p:nvPr/>
        </p:nvSpPr>
        <p:spPr>
          <a:xfrm>
            <a:off x="1421333" y="1941875"/>
            <a:ext cx="7500598" cy="4169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554"/>
              </a:spcAft>
              <a:defRPr/>
            </a:pPr>
            <a:r>
              <a:rPr lang="uk-UA" sz="18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Комплекти реєстраційних документів можна:</a:t>
            </a:r>
          </a:p>
          <a:p>
            <a:pPr marL="316531" indent="-316531">
              <a:spcAft>
                <a:spcPts val="554"/>
              </a:spcAft>
              <a:buFontTx/>
              <a:buAutoNum type="arabicParenR"/>
              <a:defRPr/>
            </a:pPr>
            <a:r>
              <a:rPr lang="uk-UA" sz="18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надіслати </a:t>
            </a:r>
            <a:r>
              <a:rPr lang="uk-UA" sz="184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рекомендованим листом </a:t>
            </a:r>
            <a:r>
              <a:rPr lang="uk-UA" sz="18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адресу</a:t>
            </a:r>
            <a:r>
              <a:rPr lang="uk-UA" sz="1846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554"/>
              </a:spcAft>
              <a:defRPr/>
            </a:pPr>
            <a:r>
              <a:rPr lang="uk-UA" sz="1846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uk-UA" sz="1846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Київський РЦОЯО, а/с 86, м. Київ, 02192</a:t>
            </a:r>
          </a:p>
          <a:p>
            <a:pPr marL="316531" indent="-316531">
              <a:spcAft>
                <a:spcPts val="554"/>
              </a:spcAft>
              <a:buAutoNum type="arabicParenR" startAt="2"/>
              <a:defRPr/>
            </a:pPr>
            <a:r>
              <a:rPr lang="uk-UA" sz="18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передати </a:t>
            </a:r>
            <a:r>
              <a:rPr lang="uk-UA" sz="184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нарочним </a:t>
            </a:r>
            <a:r>
              <a:rPr lang="uk-UA" sz="18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адресою</a:t>
            </a:r>
          </a:p>
          <a:p>
            <a:pPr>
              <a:spcAft>
                <a:spcPts val="554"/>
              </a:spcAft>
              <a:defRPr/>
            </a:pPr>
            <a:r>
              <a:rPr lang="uk-UA" sz="1846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uk-UA" sz="1846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Київського РЦОЯО</a:t>
            </a:r>
            <a:r>
              <a:rPr lang="uk-UA" sz="1846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46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(вулиця Міста Шалетт, 1а, м. Київ)</a:t>
            </a:r>
          </a:p>
          <a:p>
            <a:endParaRPr lang="uk-UA" sz="1846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846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Рекомендуємо подавати документи:</a:t>
            </a:r>
          </a:p>
          <a:p>
            <a:endParaRPr lang="uk-UA" sz="1846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7398" indent="-237398">
              <a:buFont typeface="Arial" panose="020B0604020202020204" pitchFamily="34" charset="0"/>
              <a:buChar char="•"/>
            </a:pPr>
            <a:r>
              <a:rPr lang="uk-UA" sz="1846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uk-UA" sz="1846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10.02.2021 </a:t>
            </a:r>
            <a:r>
              <a:rPr lang="uk-UA" sz="1846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18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заклади з кількістю здобувачів освіти</a:t>
            </a:r>
            <a:r>
              <a:rPr lang="uk-UA" sz="1846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46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 10 осіб</a:t>
            </a:r>
          </a:p>
          <a:p>
            <a:endParaRPr lang="uk-UA" sz="1846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7398" indent="-237398">
              <a:buFont typeface="Arial" panose="020B0604020202020204" pitchFamily="34" charset="0"/>
              <a:buChar char="•"/>
            </a:pPr>
            <a:r>
              <a:rPr lang="uk-UA" sz="1846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uk-UA" sz="1846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20.02.2021 </a:t>
            </a:r>
            <a:r>
              <a:rPr lang="uk-UA" sz="1846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846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заклади з кількістю здобувачів освіти </a:t>
            </a:r>
            <a:r>
              <a:rPr lang="uk-UA" sz="1846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 30 осіб  </a:t>
            </a:r>
          </a:p>
          <a:p>
            <a:endParaRPr lang="uk-UA" sz="1846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7398" indent="-237398">
              <a:buFont typeface="Arial" panose="020B0604020202020204" pitchFamily="34" charset="0"/>
              <a:buChar char="•"/>
            </a:pPr>
            <a:r>
              <a:rPr lang="uk-UA" sz="1846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uk-UA" sz="1846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46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25.02.2021 </a:t>
            </a:r>
            <a:r>
              <a:rPr lang="uk-UA" sz="1846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846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заклади з кількістю здобувачів освіти </a:t>
            </a:r>
            <a:r>
              <a:rPr lang="uk-UA" sz="1846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більше 30 осіб</a:t>
            </a:r>
            <a:endParaRPr lang="uk-UA" sz="1846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895959" y="601472"/>
            <a:ext cx="62482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Відправлення комплектів реєстраційних документів</a:t>
            </a:r>
            <a:endParaRPr lang="uk-UA" sz="28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49144" y="1577906"/>
            <a:ext cx="1939442" cy="179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08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31"/>
          <p:cNvSpPr txBox="1">
            <a:spLocks noChangeArrowheads="1"/>
          </p:cNvSpPr>
          <p:nvPr/>
        </p:nvSpPr>
        <p:spPr bwMode="gray">
          <a:xfrm>
            <a:off x="1411001" y="5049024"/>
            <a:ext cx="7254115" cy="584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60000"/>
              </a:spcAft>
              <a:buFont typeface="Wingdings" panose="05000000000000000000" pitchFamily="2" charset="2"/>
              <a:buChar char="ü"/>
              <a:defRPr/>
            </a:pPr>
            <a:r>
              <a:rPr lang="uk-UA" altLang="ru-RU" sz="1600" kern="0" dirty="0" smtClean="0">
                <a:latin typeface="Times New Roman" panose="02020603050405020304" pitchFamily="18" charset="0"/>
              </a:rPr>
              <a:t> Наказ </a:t>
            </a:r>
            <a:r>
              <a:rPr lang="uk-UA" altLang="ru-RU" sz="1600" kern="0" dirty="0">
                <a:latin typeface="Times New Roman" panose="02020603050405020304" pitchFamily="18" charset="0"/>
              </a:rPr>
              <a:t>Українського центру оцінювання якості освіти від 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08.10.2020 №</a:t>
            </a:r>
            <a:r>
              <a:rPr lang="uk-UA" altLang="ru-RU" sz="1600" kern="0" dirty="0">
                <a:latin typeface="Times New Roman" panose="02020603050405020304" pitchFamily="18" charset="0"/>
              </a:rPr>
              <a:t> 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163 </a:t>
            </a:r>
            <a:r>
              <a:rPr lang="uk-UA" altLang="ru-RU" sz="1600" kern="0" dirty="0">
                <a:latin typeface="Times New Roman" panose="02020603050405020304" pitchFamily="18" charset="0"/>
              </a:rPr>
              <a:t>«Про проведення пробного зовнішнього незалежного оцінювання в 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2021 </a:t>
            </a:r>
            <a:r>
              <a:rPr lang="uk-UA" altLang="ru-RU" sz="1600" kern="0" dirty="0">
                <a:latin typeface="Times New Roman" panose="02020603050405020304" pitchFamily="18" charset="0"/>
              </a:rPr>
              <a:t>році»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9292" y="716073"/>
            <a:ext cx="4781007" cy="542316"/>
          </a:xfrm>
          <a:noFill/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Нормативні документи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6" name="Рисунок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3537" y="496863"/>
            <a:ext cx="1486439" cy="899015"/>
          </a:xfrm>
          <a:prstGeom prst="rect">
            <a:avLst/>
          </a:prstGeom>
        </p:spPr>
      </p:pic>
      <p:sp>
        <p:nvSpPr>
          <p:cNvPr id="38" name="Прямокутник 37"/>
          <p:cNvSpPr/>
          <p:nvPr/>
        </p:nvSpPr>
        <p:spPr>
          <a:xfrm>
            <a:off x="1396140" y="1856469"/>
            <a:ext cx="7268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600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uk-UA" altLang="ru-RU" sz="1600" kern="0" dirty="0" smtClean="0">
                <a:solidFill>
                  <a:srgbClr val="065F74"/>
                </a:solidFill>
                <a:latin typeface="Times New Roman" panose="02020603050405020304" pitchFamily="18" charset="0"/>
              </a:rPr>
              <a:t> 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Наказ </a:t>
            </a:r>
            <a:r>
              <a:rPr lang="uk-UA" altLang="ru-RU" sz="1600" kern="0" dirty="0">
                <a:latin typeface="Times New Roman" panose="02020603050405020304" pitchFamily="18" charset="0"/>
              </a:rPr>
              <a:t>Міністерства освіти і 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науки </a:t>
            </a:r>
            <a:r>
              <a:rPr lang="uk-UA" altLang="ru-RU" sz="1600" kern="0" dirty="0">
                <a:latin typeface="Times New Roman" panose="02020603050405020304" pitchFamily="18" charset="0"/>
              </a:rPr>
              <a:t>України від </a:t>
            </a:r>
            <a:r>
              <a:rPr lang="en-US" altLang="ru-RU" sz="1600" kern="0" dirty="0" smtClean="0">
                <a:latin typeface="Times New Roman" panose="02020603050405020304" pitchFamily="18" charset="0"/>
              </a:rPr>
              <a:t>09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.0</a:t>
            </a:r>
            <a:r>
              <a:rPr lang="en-US" altLang="ru-RU" sz="1600" kern="0" dirty="0" smtClean="0">
                <a:latin typeface="Times New Roman" panose="02020603050405020304" pitchFamily="18" charset="0"/>
              </a:rPr>
              <a:t>7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.2019  </a:t>
            </a:r>
            <a:r>
              <a:rPr lang="uk-UA" altLang="ru-RU" sz="1600" kern="0" dirty="0">
                <a:latin typeface="Times New Roman" panose="02020603050405020304" pitchFamily="18" charset="0"/>
              </a:rPr>
              <a:t>№ </a:t>
            </a:r>
            <a:r>
              <a:rPr lang="en-US" altLang="ru-RU" sz="1600" kern="0" dirty="0" smtClean="0">
                <a:latin typeface="Times New Roman" panose="02020603050405020304" pitchFamily="18" charset="0"/>
              </a:rPr>
              <a:t>94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5 </a:t>
            </a:r>
            <a:r>
              <a:rPr lang="uk-UA" altLang="ru-RU" sz="1600" kern="0" dirty="0">
                <a:latin typeface="Times New Roman" panose="02020603050405020304" pitchFamily="18" charset="0"/>
              </a:rPr>
              <a:t>«Деякі питання проведення в 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202</a:t>
            </a:r>
            <a:r>
              <a:rPr lang="en-US" altLang="ru-RU" sz="1600" kern="0" dirty="0" smtClean="0">
                <a:latin typeface="Times New Roman" panose="02020603050405020304" pitchFamily="18" charset="0"/>
              </a:rPr>
              <a:t>1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 році </a:t>
            </a:r>
            <a:r>
              <a:rPr lang="uk-UA" altLang="ru-RU" sz="1600" kern="0" dirty="0">
                <a:latin typeface="Times New Roman" panose="02020603050405020304" pitchFamily="18" charset="0"/>
              </a:rPr>
              <a:t>зовнішнього незалежного оцінювання результатів навчання, здобутих на основі повної загальної середньої освіти»</a:t>
            </a:r>
          </a:p>
        </p:txBody>
      </p:sp>
      <p:sp>
        <p:nvSpPr>
          <p:cNvPr id="39" name="Text Box 4"/>
          <p:cNvSpPr txBox="1">
            <a:spLocks noChangeArrowheads="1"/>
          </p:cNvSpPr>
          <p:nvPr/>
        </p:nvSpPr>
        <p:spPr bwMode="gray">
          <a:xfrm>
            <a:off x="1411001" y="3148057"/>
            <a:ext cx="7268975" cy="2025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600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uk-UA" altLang="ru-RU" sz="1400" kern="0" dirty="0" smtClean="0">
                <a:solidFill>
                  <a:srgbClr val="065F74"/>
                </a:solidFill>
                <a:latin typeface="Times New Roman" panose="02020603050405020304" pitchFamily="18" charset="0"/>
              </a:rPr>
              <a:t> 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Календарний </a:t>
            </a:r>
            <a:r>
              <a:rPr lang="uk-UA" altLang="ru-RU" sz="1600" kern="0" dirty="0">
                <a:latin typeface="Times New Roman" panose="02020603050405020304" pitchFamily="18" charset="0"/>
              </a:rPr>
              <a:t>план підготовки та проведення зовнішнього незалежного оцінювання результатів навчання, здобутих на основі повної загальної середньої освіти, затверджений наказом Міністерства освіти і науки України від </a:t>
            </a:r>
            <a:r>
              <a:rPr lang="en-US" altLang="ru-RU" sz="1600" kern="0" dirty="0" smtClean="0">
                <a:latin typeface="Times New Roman" panose="02020603050405020304" pitchFamily="18" charset="0"/>
              </a:rPr>
              <a:t>30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.0</a:t>
            </a:r>
            <a:r>
              <a:rPr lang="en-US" altLang="ru-RU" sz="1600" kern="0" dirty="0" smtClean="0">
                <a:latin typeface="Times New Roman" panose="02020603050405020304" pitchFamily="18" charset="0"/>
              </a:rPr>
              <a:t>9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.20</a:t>
            </a:r>
            <a:r>
              <a:rPr lang="en-US" altLang="ru-RU" sz="1600" kern="0" dirty="0" smtClean="0">
                <a:latin typeface="Times New Roman" panose="02020603050405020304" pitchFamily="18" charset="0"/>
              </a:rPr>
              <a:t>20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  </a:t>
            </a:r>
            <a:r>
              <a:rPr lang="uk-UA" altLang="ru-RU" sz="1600" kern="0" dirty="0">
                <a:latin typeface="Times New Roman" panose="02020603050405020304" pitchFamily="18" charset="0"/>
              </a:rPr>
              <a:t>№ </a:t>
            </a:r>
            <a:r>
              <a:rPr lang="en-US" altLang="ru-RU" sz="1600" kern="0" dirty="0" smtClean="0">
                <a:latin typeface="Times New Roman" panose="02020603050405020304" pitchFamily="18" charset="0"/>
              </a:rPr>
              <a:t>1210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 </a:t>
            </a:r>
            <a:r>
              <a:rPr lang="uk-UA" altLang="ru-RU" sz="1600" kern="0" dirty="0">
                <a:latin typeface="Times New Roman" panose="02020603050405020304" pitchFamily="18" charset="0"/>
              </a:rPr>
              <a:t>«Про підготовку та проведення в 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202</a:t>
            </a:r>
            <a:r>
              <a:rPr lang="en-US" altLang="ru-RU" sz="1600" kern="0" dirty="0" smtClean="0">
                <a:latin typeface="Times New Roman" panose="02020603050405020304" pitchFamily="18" charset="0"/>
              </a:rPr>
              <a:t>1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 </a:t>
            </a:r>
            <a:r>
              <a:rPr lang="uk-UA" altLang="ru-RU" sz="1600" kern="0" dirty="0">
                <a:latin typeface="Times New Roman" panose="02020603050405020304" pitchFamily="18" charset="0"/>
              </a:rPr>
              <a:t>році зовнішнього незалежного оцінювання результатів навчання, здобутих на основі повної загальної середньої освіти»</a:t>
            </a:r>
          </a:p>
          <a:p>
            <a:r>
              <a:rPr lang="uk-UA" sz="2000" dirty="0" smtClean="0">
                <a:solidFill>
                  <a:srgbClr val="000000"/>
                </a:solidFill>
              </a:rPr>
              <a:t> 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78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Фрагмент е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48160">
            <a:off x="1098310" y="4321906"/>
            <a:ext cx="1078523" cy="1299587"/>
          </a:xfrm>
          <a:prstGeom prst="rect">
            <a:avLst/>
          </a:prstGeom>
        </p:spPr>
      </p:pic>
      <p:pic>
        <p:nvPicPr>
          <p:cNvPr id="3076" name="Picture 4" descr="Ð ÐµÐ·ÑÐ»ÑÑÐ°Ñ Ð¿Ð¾ÑÑÐºÑ Ð·Ð¾Ð±ÑÐ°Ð¶ÐµÐ½Ñ Ð·Ð° Ð·Ð°Ð¿Ð¸ÑÐ¾Ð¼ &quot;ÐºÐ»Ð¸Ð¿Ð°ÑÑ Ð²ÐµÐºÑÐ¾Ñ ÑÐµÐ»Ð¾Ð²ÐµÐº Ð¾ÑÐ¿ÑÐ°Ð²Ð¸ÑÑ Ð¿Ð¸ÑÑÐ¼Ð¾ Ð¿Ð¾ÑÑÐ°&quot;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B8E6E6"/>
              </a:clrFrom>
              <a:clrTo>
                <a:srgbClr val="B8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950" y="3816852"/>
            <a:ext cx="1463909" cy="97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598" y="91015"/>
            <a:ext cx="1485367" cy="956916"/>
          </a:xfrm>
          <a:prstGeom prst="rect">
            <a:avLst/>
          </a:prstGeom>
          <a:effectLst>
            <a:outerShdw blurRad="609600" dist="12700" dir="5400000" algn="ctr" rotWithShape="0">
              <a:schemeClr val="bg1"/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"/>
          <a:stretch/>
        </p:blipFill>
        <p:spPr>
          <a:xfrm rot="20695030">
            <a:off x="3282828" y="4086543"/>
            <a:ext cx="777617" cy="58621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/>
          <a:srcRect l="42387" t="46073" r="43877" b="19791"/>
          <a:stretch/>
        </p:blipFill>
        <p:spPr>
          <a:xfrm rot="2226682">
            <a:off x="2086847" y="4178209"/>
            <a:ext cx="1388570" cy="1820946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7" t="18485" r="7025" b="8302"/>
          <a:stretch/>
        </p:blipFill>
        <p:spPr>
          <a:xfrm rot="1906898">
            <a:off x="3224612" y="4872503"/>
            <a:ext cx="1179128" cy="833283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12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5439">
            <a:off x="263819" y="5049645"/>
            <a:ext cx="1363703" cy="967103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кутник 7"/>
          <p:cNvSpPr/>
          <p:nvPr/>
        </p:nvSpPr>
        <p:spPr>
          <a:xfrm>
            <a:off x="1207419" y="1869146"/>
            <a:ext cx="5737163" cy="1750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4638" algn="just">
              <a:lnSpc>
                <a:spcPct val="107000"/>
              </a:lnSpc>
              <a:spcAft>
                <a:spcPts val="600"/>
              </a:spcAft>
              <a:defRPr/>
            </a:pPr>
            <a:r>
              <a:rPr lang="uk-UA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Учасник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формує</a:t>
            </a:r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нову реєстраційну картку</a:t>
            </a:r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скориставшись сервісом «Внести зміни»,  готує копії документів, що посвідчують особу.</a:t>
            </a:r>
          </a:p>
          <a:p>
            <a:pPr indent="274638" algn="just">
              <a:lnSpc>
                <a:spcPct val="107000"/>
              </a:lnSpc>
              <a:spcAft>
                <a:spcPts val="600"/>
              </a:spcAft>
              <a:defRPr/>
            </a:pPr>
            <a:r>
              <a:rPr lang="uk-UA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Відповідальний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закладі освіти створює </a:t>
            </a:r>
            <a:r>
              <a:rPr lang="uk-UA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окремий</a:t>
            </a:r>
            <a:r>
              <a:rPr lang="uk-UA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</a:t>
            </a: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 надсилає комплект документів учасника разом з раніше отриманим ним Сертифікатом до Центру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61629" y="3984841"/>
            <a:ext cx="3223543" cy="2201063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0"/>
          <a:srcRect r="6324"/>
          <a:stretch/>
        </p:blipFill>
        <p:spPr>
          <a:xfrm>
            <a:off x="7131113" y="1653696"/>
            <a:ext cx="1703605" cy="2857748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5" name="Овал 4"/>
          <p:cNvSpPr/>
          <p:nvPr/>
        </p:nvSpPr>
        <p:spPr>
          <a:xfrm>
            <a:off x="7029565" y="4045204"/>
            <a:ext cx="1175156" cy="17377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"/>
          <a:stretch/>
        </p:blipFill>
        <p:spPr>
          <a:xfrm rot="8810661">
            <a:off x="8258926" y="3848363"/>
            <a:ext cx="434531" cy="327575"/>
          </a:xfrm>
          <a:prstGeom prst="rect">
            <a:avLst/>
          </a:prstGeom>
        </p:spPr>
      </p:pic>
      <p:sp>
        <p:nvSpPr>
          <p:cNvPr id="21" name="Прямокутник 20"/>
          <p:cNvSpPr/>
          <p:nvPr/>
        </p:nvSpPr>
        <p:spPr>
          <a:xfrm>
            <a:off x="419981" y="897783"/>
            <a:ext cx="8492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Перереєстрація</a:t>
            </a:r>
          </a:p>
          <a:p>
            <a:pPr algn="ctr"/>
            <a:r>
              <a:rPr lang="uk-UA" sz="2000" b="1" noProof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 лютого - 05 березня</a:t>
            </a:r>
            <a:endParaRPr lang="uk-UA" sz="2000" b="1" noProof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кутник 21"/>
          <p:cNvSpPr/>
          <p:nvPr/>
        </p:nvSpPr>
        <p:spPr>
          <a:xfrm>
            <a:off x="3696496" y="277085"/>
            <a:ext cx="19399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93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Рисунок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414" y="539547"/>
            <a:ext cx="1486439" cy="8990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73698" y="1884518"/>
            <a:ext cx="77703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Clr>
                <a:srgbClr val="0033CC"/>
              </a:buClr>
              <a:buSzPct val="95000"/>
              <a:defRPr/>
            </a:pPr>
            <a:r>
              <a:rPr lang="uk-UA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кожного предмета </a:t>
            </a:r>
            <a:endParaRPr lang="uk-UA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Clr>
                <a:srgbClr val="0033CC"/>
              </a:buClr>
              <a:buSzPct val="95000"/>
              <a:defRPr/>
            </a:pPr>
            <a:r>
              <a:rPr lang="uk-UA" alt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 </a:t>
            </a:r>
            <a:r>
              <a:rPr lang="uk-UA" alt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 поріг “склав/не склав” </a:t>
            </a:r>
            <a:endParaRPr lang="ru-RU" altLang="uk-UA" sz="2400" i="1" dirty="0">
              <a:solidFill>
                <a:srgbClr val="002060"/>
              </a:solidFill>
              <a:latin typeface="Times New Roman" panose="02020603050405020304" pitchFamily="18" charset="0"/>
              <a:ea typeface="Gulim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3698" y="3435127"/>
            <a:ext cx="7611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Усі </a:t>
            </a:r>
            <a:r>
              <a:rPr lang="uk-UA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учасники, </a:t>
            </a:r>
            <a:r>
              <a:rPr lang="uk-UA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 подолали </a:t>
            </a:r>
            <a:r>
              <a:rPr lang="uk-UA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поріг, 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alt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отримають </a:t>
            </a:r>
            <a:r>
              <a:rPr lang="uk-UA" alt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за шкалою 100</a:t>
            </a:r>
            <a:r>
              <a:rPr lang="en-US" alt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 балів</a:t>
            </a:r>
            <a:endParaRPr lang="ru-RU" altLang="ru-RU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3698" y="4985736"/>
            <a:ext cx="7469057" cy="882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uk-UA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сертифікаційних робіт з різних предметів</a:t>
            </a:r>
            <a:r>
              <a:rPr lang="uk-UA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поріг </a:t>
            </a:r>
            <a:r>
              <a:rPr lang="uk-UA" alt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uk-UA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alt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клав/не склав” </a:t>
            </a:r>
            <a:r>
              <a:rPr lang="uk-UA" alt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 різний</a:t>
            </a:r>
            <a:endParaRPr lang="uk-UA" altLang="uk-UA" sz="2400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Заголовок 4"/>
          <p:cNvSpPr>
            <a:spLocks noGrp="1"/>
          </p:cNvSpPr>
          <p:nvPr>
            <p:ph type="title"/>
          </p:nvPr>
        </p:nvSpPr>
        <p:spPr>
          <a:xfrm>
            <a:off x="3335607" y="525853"/>
            <a:ext cx="2166291" cy="1072773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Звуковое оборудование для ресторанов, кафе, баров | ЛЕММА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562" y="1860418"/>
            <a:ext cx="902141" cy="1710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00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51704" y="500119"/>
            <a:ext cx="7142727" cy="107277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ЗНО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ДПА-2021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(п.37 Календарного плану)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400" y="163225"/>
            <a:ext cx="1486439" cy="899015"/>
          </a:xfrm>
          <a:prstGeom prst="rect">
            <a:avLst/>
          </a:prstGeom>
        </p:spPr>
      </p:pic>
      <p:sp>
        <p:nvSpPr>
          <p:cNvPr id="7" name="Округлений прямокутник 6"/>
          <p:cNvSpPr/>
          <p:nvPr/>
        </p:nvSpPr>
        <p:spPr>
          <a:xfrm>
            <a:off x="1531167" y="1642889"/>
            <a:ext cx="2736946" cy="119079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800"/>
              </a:spcAft>
              <a:defRPr/>
            </a:pPr>
            <a:r>
              <a:rPr lang="uk-UA" altLang="ru-RU" b="1" dirty="0" smtClean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ЗНО</a:t>
            </a:r>
            <a:r>
              <a:rPr lang="en-US" altLang="ru-RU" b="1" dirty="0" smtClean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/</a:t>
            </a:r>
            <a:r>
              <a:rPr lang="uk-UA" altLang="ru-RU" b="1" dirty="0" smtClean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ДПА </a:t>
            </a:r>
            <a:r>
              <a:rPr lang="uk-UA" altLang="ru-RU" dirty="0" smtClean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на </a:t>
            </a:r>
            <a:r>
              <a:rPr lang="uk-UA" altLang="ru-RU" dirty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інформаційних сторінках </a:t>
            </a:r>
            <a:r>
              <a:rPr lang="uk-UA" altLang="ru-RU" dirty="0" smtClean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учасників</a:t>
            </a:r>
            <a:endParaRPr lang="uk-UA" altLang="ru-RU" dirty="0">
              <a:solidFill>
                <a:schemeClr val="tx1"/>
              </a:solidFill>
              <a:latin typeface="Century Schoolbook" panose="020406040505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круглений прямокутник 8"/>
          <p:cNvSpPr/>
          <p:nvPr/>
        </p:nvSpPr>
        <p:spPr>
          <a:xfrm>
            <a:off x="5433461" y="1643125"/>
            <a:ext cx="2760970" cy="122147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800"/>
              </a:spcAft>
              <a:defRPr/>
            </a:pPr>
            <a:r>
              <a:rPr lang="uk-UA" altLang="ru-RU" b="1" dirty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ДПА </a:t>
            </a:r>
            <a:r>
              <a:rPr lang="uk-UA" altLang="ru-RU" dirty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в електронному варіанті на сторінках закладів </a:t>
            </a:r>
            <a:r>
              <a:rPr lang="uk-UA" altLang="ru-RU" dirty="0" smtClean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освіти</a:t>
            </a:r>
            <a:endParaRPr lang="uk-UA" altLang="ru-RU" dirty="0">
              <a:solidFill>
                <a:schemeClr val="tx1"/>
              </a:solidFill>
              <a:latin typeface="Century Schoolbook" panose="020406040505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Місце для вмісту 10"/>
          <p:cNvSpPr txBox="1">
            <a:spLocks noGrp="1"/>
          </p:cNvSpPr>
          <p:nvPr>
            <p:ph idx="1"/>
          </p:nvPr>
        </p:nvSpPr>
        <p:spPr>
          <a:xfrm>
            <a:off x="1421190" y="2414134"/>
            <a:ext cx="7456649" cy="4850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Aft>
                <a:spcPts val="1800"/>
              </a:spcAft>
              <a:buNone/>
              <a:defRPr/>
            </a:pPr>
            <a:endParaRPr lang="en-US" alt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ü"/>
              <a:defRPr/>
            </a:pPr>
            <a:r>
              <a:rPr lang="uk-UA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4.06.2021  </a:t>
            </a:r>
            <a:r>
              <a:rPr lang="uk-UA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хімії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ü"/>
              <a:defRPr/>
            </a:pPr>
            <a:r>
              <a:rPr lang="uk-UA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uk-UA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18.06.2021 </a:t>
            </a:r>
            <a:r>
              <a:rPr lang="uk-UA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іноземних мов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ü"/>
              <a:defRPr/>
            </a:pPr>
            <a:r>
              <a:rPr lang="uk-UA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22.06.2021  </a:t>
            </a:r>
            <a:r>
              <a:rPr lang="uk-UA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математики</a:t>
            </a:r>
            <a:r>
              <a:rPr lang="uk-UA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математики (завдання рівня стандарту), фізики 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ü"/>
              <a:defRPr/>
            </a:pPr>
            <a:r>
              <a:rPr lang="uk-UA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25.06.2021  </a:t>
            </a:r>
            <a:r>
              <a:rPr lang="uk-UA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української </a:t>
            </a:r>
            <a:r>
              <a:rPr lang="uk-UA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мови, української мови і </a:t>
            </a:r>
            <a:r>
              <a:rPr lang="uk-UA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літератури, історії України, </a:t>
            </a:r>
            <a:r>
              <a:rPr lang="uk-UA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біології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ü"/>
              <a:defRPr/>
            </a:pPr>
            <a:r>
              <a:rPr lang="uk-UA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30.06.2021 </a:t>
            </a:r>
            <a:r>
              <a:rPr lang="uk-UA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географії</a:t>
            </a:r>
            <a:endParaRPr lang="uk-UA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ü"/>
              <a:defRPr/>
            </a:pPr>
            <a:endParaRPr lang="uk-UA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Calendar icon - Free download on Iconfind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068" y="2995495"/>
            <a:ext cx="1435053" cy="143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19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oup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7762396"/>
              </p:ext>
            </p:extLst>
          </p:nvPr>
        </p:nvGraphicFramePr>
        <p:xfrm>
          <a:off x="1412841" y="3956979"/>
          <a:ext cx="3262208" cy="2286024"/>
        </p:xfrm>
        <a:graphic>
          <a:graphicData uri="http://schemas.openxmlformats.org/drawingml/2006/table">
            <a:tbl>
              <a:tblPr/>
              <a:tblGrid>
                <a:gridCol w="3262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5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ЗАПРОШЕННЯ-ПЕРЕПУСТКА № _________</a:t>
                      </a:r>
                      <a:endParaRPr kumimoji="0" lang="ru-RU" alt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участі в зовнішньому незалежному оцінюванні</a:t>
                      </a:r>
                      <a:endParaRPr kumimoji="0" lang="ru-RU" alt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(Прізвище, ім</a:t>
                      </a:r>
                      <a:r>
                        <a:rPr kumimoji="0" lang="uk-UA" altLang="ru-RU" sz="7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’</a:t>
                      </a:r>
                      <a:r>
                        <a:rPr kumimoji="0" lang="uk-UA" altLang="ru-RU" sz="7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я, по батькові абітурієнта) </a:t>
                      </a:r>
                      <a:endParaRPr kumimoji="0" lang="uk-UA" alt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</a:endParaRPr>
                    </a:p>
                  </a:txBody>
                  <a:tcPr marL="91389" marR="91389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05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складання тесту з      </a:t>
                      </a:r>
                      <a:r>
                        <a:rPr kumimoji="0" lang="uk-UA" altLang="ru-RU" sz="7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(назва предмета тестування)</a:t>
                      </a:r>
                      <a:r>
                        <a:rPr kumimoji="0" lang="uk-UA" altLang="ru-RU" sz="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</a:t>
                      </a:r>
                      <a:endParaRPr kumimoji="0" lang="ru-RU" alt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kumimoji="0" lang="uk-UA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апрошуємо Вас прибути </a:t>
                      </a:r>
                      <a:r>
                        <a:rPr kumimoji="0" lang="uk-UA" altLang="ru-RU" sz="7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(дата тестування)</a:t>
                      </a:r>
                      <a:r>
                        <a:rPr kumimoji="0" lang="uk-UA" alt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 пізніше 10 год. 50 хв. до пункту тестування, що розташований за адресою:</a:t>
                      </a:r>
                      <a:endParaRPr kumimoji="0" lang="ru-RU" alt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(адреса місця розташування пункту тестування)</a:t>
                      </a:r>
                      <a:endParaRPr kumimoji="0" lang="ru-RU" alt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0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(повна назва пункту тестування)  </a:t>
                      </a:r>
                      <a:endParaRPr kumimoji="0" lang="uk-UA" alt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</a:endParaRPr>
                    </a:p>
                  </a:txBody>
                  <a:tcPr marL="91389" marR="91389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414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складання тесту з      </a:t>
                      </a:r>
                      <a:r>
                        <a:rPr kumimoji="0" lang="uk-UA" altLang="ru-RU" sz="7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(назва предмета тестування)</a:t>
                      </a:r>
                      <a:r>
                        <a:rPr kumimoji="0" lang="uk-UA" altLang="ru-RU" sz="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</a:t>
                      </a:r>
                      <a:endParaRPr kumimoji="0" lang="ru-RU" alt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kumimoji="0" lang="uk-UA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апрошуємо Вас прибути </a:t>
                      </a:r>
                      <a:r>
                        <a:rPr kumimoji="0" lang="uk-UA" altLang="ru-RU" sz="7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(дата тестування)</a:t>
                      </a:r>
                      <a:r>
                        <a:rPr kumimoji="0" lang="uk-UA" alt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 пізніше 10 год. 50 хв. до пункту тестування, що розташований за адресою:</a:t>
                      </a:r>
                      <a:endParaRPr kumimoji="0" lang="ru-RU" alt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(адреса місця розташування пункту тестування)</a:t>
                      </a:r>
                      <a:endParaRPr kumimoji="0" lang="ru-RU" alt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0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(повна назва пункту тестування)</a:t>
                      </a:r>
                      <a:endParaRPr kumimoji="0" lang="uk-UA" alt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</a:endParaRPr>
                    </a:p>
                  </a:txBody>
                  <a:tcPr marL="91389" marR="91389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14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складання тесту з      </a:t>
                      </a:r>
                      <a:r>
                        <a:rPr kumimoji="0" lang="uk-UA" altLang="ru-RU" sz="7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(назва предмета тестування)</a:t>
                      </a:r>
                      <a:r>
                        <a:rPr kumimoji="0" lang="uk-UA" altLang="ru-RU" sz="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</a:t>
                      </a:r>
                      <a:endParaRPr kumimoji="0" lang="ru-RU" alt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kumimoji="0" lang="uk-UA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апрошуємо Вас прибути </a:t>
                      </a:r>
                      <a:r>
                        <a:rPr kumimoji="0" lang="uk-UA" altLang="ru-RU" sz="7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(дата тестування)</a:t>
                      </a:r>
                      <a:r>
                        <a:rPr kumimoji="0" lang="uk-UA" alt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 пізніше 10 год. 50 хв. до пункту тестування, що розташований за адресою:</a:t>
                      </a:r>
                      <a:endParaRPr kumimoji="0" lang="ru-RU" alt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(адреса місця розташування пункту тестування)</a:t>
                      </a:r>
                      <a:endParaRPr kumimoji="0" lang="ru-RU" alt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0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(повна назва пункту тестування)</a:t>
                      </a:r>
                      <a:endParaRPr kumimoji="0" lang="uk-UA" alt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</a:endParaRPr>
                    </a:p>
                  </a:txBody>
                  <a:tcPr marL="91389" marR="91389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68004" y="1244396"/>
            <a:ext cx="810357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algn="ctr"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  <a:buClr>
                <a:srgbClr val="2C16CC"/>
              </a:buClr>
              <a:tabLst>
                <a:tab pos="519113" algn="l"/>
              </a:tabLst>
              <a:defRPr/>
            </a:pPr>
            <a:r>
              <a:rPr lang="uk-UA" altLang="ru-RU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НЕ ЗАПІЗНЮВАТИСЯ </a:t>
            </a:r>
            <a:endParaRPr lang="uk-UA" altLang="ru-RU" i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endParaRPr>
          </a:p>
          <a:p>
            <a:pPr marL="176213"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  <a:buClr>
                <a:srgbClr val="2C16CC"/>
              </a:buClr>
              <a:tabLst>
                <a:tab pos="519113" algn="l"/>
              </a:tabLst>
              <a:defRPr/>
            </a:pPr>
            <a:r>
              <a:rPr lang="uk-UA" altLang="ru-RU" sz="1400" kern="0" dirty="0" smtClean="0">
                <a:latin typeface="Century Schoolbook" panose="02040604050505020304" pitchFamily="18" charset="0"/>
              </a:rPr>
              <a:t>       </a:t>
            </a:r>
            <a:r>
              <a:rPr lang="uk-UA" altLang="ru-RU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вході до пункту ЗНО </a:t>
            </a:r>
            <a:r>
              <a:rPr lang="uk-UA" altLang="ru-RU" sz="17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пред’явити такі документи:</a:t>
            </a:r>
            <a:endParaRPr lang="uk-UA" altLang="ru-RU" sz="1700" u="sng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600"/>
              </a:spcBef>
              <a:buClr>
                <a:srgbClr val="0C5CA4"/>
              </a:buClr>
              <a:buFont typeface="Wingdings" panose="05000000000000000000" pitchFamily="2" charset="2"/>
              <a:buChar char=""/>
              <a:tabLst>
                <a:tab pos="519113" algn="l"/>
              </a:tabLst>
              <a:defRPr/>
            </a:pPr>
            <a:r>
              <a:rPr lang="uk-UA" altLang="ru-RU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Сертифікат</a:t>
            </a:r>
            <a:r>
              <a:rPr lang="uk-UA" altLang="ru-RU" kern="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 </a:t>
            </a:r>
            <a:r>
              <a:rPr lang="uk-UA" altLang="ru-RU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незалежного оцінювання (оригінал)</a:t>
            </a:r>
            <a:r>
              <a:rPr lang="uk-UA" altLang="ru-RU" u="sng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spcBef>
                <a:spcPts val="600"/>
              </a:spcBef>
              <a:buClr>
                <a:srgbClr val="0C5CA4"/>
              </a:buClr>
              <a:buFont typeface="Wingdings" panose="05000000000000000000" pitchFamily="2" charset="2"/>
              <a:buChar char=""/>
              <a:tabLst>
                <a:tab pos="519113" algn="l"/>
              </a:tabLst>
              <a:defRPr/>
            </a:pPr>
            <a:r>
              <a:rPr lang="uk-UA" altLang="ru-RU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</a:t>
            </a:r>
            <a:r>
              <a:rPr lang="uk-UA" altLang="ru-RU" kern="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altLang="ru-RU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інший документ</a:t>
            </a:r>
            <a:r>
              <a:rPr lang="uk-UA" altLang="ru-RU" kern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altLang="ru-RU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серія та номер якого зазначені в Сертифікаті (оригінал)</a:t>
            </a:r>
          </a:p>
          <a:p>
            <a:pPr lvl="1">
              <a:spcBef>
                <a:spcPts val="600"/>
              </a:spcBef>
              <a:buClr>
                <a:srgbClr val="0C5CA4"/>
              </a:buClr>
              <a:buFont typeface="Wingdings" panose="05000000000000000000" pitchFamily="2" charset="2"/>
              <a:buChar char=""/>
              <a:tabLst>
                <a:tab pos="519113" algn="l"/>
              </a:tabLst>
              <a:defRPr/>
            </a:pPr>
            <a:r>
              <a:rPr lang="uk-UA" altLang="ru-RU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Запрошення</a:t>
            </a:r>
            <a:r>
              <a:rPr lang="uk-UA" altLang="ru-RU" kern="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altLang="ru-RU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перепустка</a:t>
            </a:r>
            <a:r>
              <a:rPr lang="uk-UA" altLang="ru-RU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участі в ЗНО </a:t>
            </a:r>
            <a:r>
              <a:rPr lang="uk-UA" altLang="ru-RU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(до </a:t>
            </a:r>
            <a:r>
              <a:rPr lang="uk-UA" altLang="ru-RU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30.04.21</a:t>
            </a:r>
            <a:r>
              <a:rPr lang="uk-UA" altLang="ru-RU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 розміщена </a:t>
            </a:r>
            <a:r>
              <a:rPr lang="uk-UA" altLang="ru-RU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altLang="ru-RU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інформаційній сторінці)</a:t>
            </a:r>
            <a:endParaRPr lang="ru-RU" altLang="uk-UA" sz="2000" dirty="0">
              <a:latin typeface="Times New Roman" panose="02020603050405020304" pitchFamily="18" charset="0"/>
              <a:ea typeface="Gulim"/>
              <a:cs typeface="Times New Roman" panose="02020603050405020304" pitchFamily="18" charset="0"/>
            </a:endParaRPr>
          </a:p>
        </p:txBody>
      </p:sp>
      <p:pic>
        <p:nvPicPr>
          <p:cNvPr id="15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725" y="3956979"/>
            <a:ext cx="2997200" cy="2132013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3" cstate="print">
            <a:lum brigh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504" y="4711558"/>
            <a:ext cx="1063145" cy="1368706"/>
          </a:xfrm>
          <a:prstGeom prst="rect">
            <a:avLst/>
          </a:prstGeom>
          <a:noFill/>
          <a:ln w="2857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325" y="5340615"/>
            <a:ext cx="1651000" cy="1087437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4"/>
          <p:cNvSpPr>
            <a:spLocks noGrp="1"/>
          </p:cNvSpPr>
          <p:nvPr>
            <p:ph type="title"/>
          </p:nvPr>
        </p:nvSpPr>
        <p:spPr>
          <a:xfrm>
            <a:off x="3936643" y="233187"/>
            <a:ext cx="2166291" cy="1072773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7414" y="320065"/>
            <a:ext cx="1486439" cy="89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04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9489" y="-237887"/>
            <a:ext cx="5466744" cy="1093176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 реєстрації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5608" y="0"/>
            <a:ext cx="1486439" cy="899015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842121" y="770709"/>
            <a:ext cx="4625246" cy="2638697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altLang="ru-RU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Здобувачам повної загальної </a:t>
            </a:r>
            <a:r>
              <a:rPr lang="uk-UA" altLang="ru-RU" b="1" dirty="0">
                <a:solidFill>
                  <a:srgbClr val="002060"/>
                </a:solidFill>
                <a:latin typeface="Cambria" panose="02040503050406030204" pitchFamily="18" charset="0"/>
              </a:rPr>
              <a:t>середньої освіти, </a:t>
            </a:r>
            <a:r>
              <a:rPr lang="ru-RU" altLang="ru-RU" b="1" kern="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учням</a:t>
            </a:r>
            <a:r>
              <a:rPr lang="ru-RU" altLang="ru-RU" b="1" kern="0" dirty="0">
                <a:solidFill>
                  <a:srgbClr val="002060"/>
                </a:solidFill>
                <a:latin typeface="Times New Roman" panose="02020603050405020304" pitchFamily="18" charset="0"/>
              </a:rPr>
              <a:t> (слухачам, студентам) </a:t>
            </a:r>
            <a:r>
              <a:rPr lang="ru-RU" altLang="ru-RU" b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індивідуальний</a:t>
            </a:r>
            <a:r>
              <a:rPr lang="ru-RU" altLang="ru-RU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ru-RU" altLang="ru-RU" b="1" dirty="0">
                <a:solidFill>
                  <a:srgbClr val="002060"/>
                </a:solidFill>
                <a:latin typeface="Cambria" panose="02040503050406030204" pitchFamily="18" charset="0"/>
              </a:rPr>
              <a:t>конверт буде </a:t>
            </a:r>
            <a:r>
              <a:rPr lang="ru-RU" altLang="ru-RU" b="1" dirty="0" err="1">
                <a:solidFill>
                  <a:srgbClr val="002060"/>
                </a:solidFill>
                <a:latin typeface="Cambria" panose="02040503050406030204" pitchFamily="18" charset="0"/>
              </a:rPr>
              <a:t>надіслано</a:t>
            </a:r>
            <a:r>
              <a:rPr lang="ru-RU" altLang="ru-RU" b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uk-UA" altLang="ru-RU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на адресу закладу освіти, де вони навчаються</a:t>
            </a:r>
          </a:p>
          <a:p>
            <a:endParaRPr lang="en-US" altLang="ru-RU" b="1" kern="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r>
              <a:rPr lang="uk-UA" b="1" kern="0" dirty="0">
                <a:solidFill>
                  <a:srgbClr val="002060"/>
                </a:solidFill>
                <a:latin typeface="Times New Roman" panose="02020603050405020304" pitchFamily="18" charset="0"/>
              </a:rPr>
              <a:t>Заклад освіти отримає список учнів (слухачів, студентів), яким надіслано Сертифікати </a:t>
            </a:r>
            <a:endParaRPr lang="uk-UA" b="1" dirty="0">
              <a:solidFill>
                <a:srgbClr val="002060"/>
              </a:solidFill>
            </a:endParaRPr>
          </a:p>
          <a:p>
            <a:endParaRPr lang="en-US" kern="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842121" y="3478363"/>
            <a:ext cx="5101478" cy="135986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altLang="ru-RU" b="1" dirty="0">
                <a:solidFill>
                  <a:srgbClr val="002060"/>
                </a:solidFill>
              </a:rPr>
              <a:t>Для кожного учасника на </a:t>
            </a:r>
            <a:br>
              <a:rPr lang="uk-UA" altLang="ru-RU" b="1" dirty="0">
                <a:solidFill>
                  <a:srgbClr val="002060"/>
                </a:solidFill>
              </a:rPr>
            </a:br>
            <a:r>
              <a:rPr lang="uk-UA" altLang="ru-RU" b="1" dirty="0">
                <a:solidFill>
                  <a:srgbClr val="002060"/>
                </a:solidFill>
              </a:rPr>
              <a:t>веб-сайті КРЦОЯО створюється </a:t>
            </a:r>
            <a:r>
              <a:rPr lang="uk-UA" altLang="ru-RU" b="1" dirty="0">
                <a:solidFill>
                  <a:srgbClr val="CC3300"/>
                </a:solidFill>
              </a:rPr>
              <a:t>інформаційна сторінка</a:t>
            </a:r>
            <a:r>
              <a:rPr lang="uk-UA" altLang="ru-RU" b="1" dirty="0">
                <a:solidFill>
                  <a:schemeClr val="tx1"/>
                </a:solidFill>
              </a:rPr>
              <a:t>, </a:t>
            </a:r>
            <a:r>
              <a:rPr lang="uk-UA" altLang="ru-RU" b="1" dirty="0">
                <a:solidFill>
                  <a:srgbClr val="002060"/>
                </a:solidFill>
              </a:rPr>
              <a:t>доступ до якої здійснюється за</a:t>
            </a:r>
          </a:p>
          <a:p>
            <a:pPr algn="ctr"/>
            <a:r>
              <a:rPr lang="uk-UA" altLang="ru-RU" b="1" u="sng" dirty="0">
                <a:solidFill>
                  <a:srgbClr val="000099"/>
                </a:solidFill>
              </a:rPr>
              <a:t>номером Сертифіката</a:t>
            </a:r>
            <a:r>
              <a:rPr lang="uk-UA" altLang="ru-RU" b="1" dirty="0">
                <a:solidFill>
                  <a:schemeClr val="tx1"/>
                </a:solidFill>
              </a:rPr>
              <a:t> </a:t>
            </a:r>
            <a:r>
              <a:rPr lang="uk-UA" altLang="ru-RU" b="1" dirty="0">
                <a:solidFill>
                  <a:srgbClr val="002060"/>
                </a:solidFill>
              </a:rPr>
              <a:t>та </a:t>
            </a:r>
            <a:br>
              <a:rPr lang="uk-UA" altLang="ru-RU" b="1" dirty="0">
                <a:solidFill>
                  <a:srgbClr val="002060"/>
                </a:solidFill>
              </a:rPr>
            </a:br>
            <a:r>
              <a:rPr lang="en-US" altLang="ru-RU" b="1" u="sng" dirty="0">
                <a:solidFill>
                  <a:srgbClr val="002060"/>
                </a:solidFill>
              </a:rPr>
              <a:t>PIN</a:t>
            </a:r>
            <a:r>
              <a:rPr lang="uk-UA" altLang="ru-RU" b="1" u="sng" dirty="0">
                <a:solidFill>
                  <a:srgbClr val="002060"/>
                </a:solidFill>
              </a:rPr>
              <a:t>-кодом</a:t>
            </a:r>
            <a:r>
              <a:rPr lang="uk-UA" altLang="ru-RU" b="1" dirty="0">
                <a:solidFill>
                  <a:srgbClr val="002060"/>
                </a:solidFill>
              </a:rPr>
              <a:t>, указаним у ньому</a:t>
            </a:r>
            <a:endParaRPr lang="ru-RU" altLang="ru-RU" b="1" dirty="0">
              <a:solidFill>
                <a:srgbClr val="002060"/>
              </a:solidFill>
            </a:endParaRPr>
          </a:p>
        </p:txBody>
      </p:sp>
      <p:pic>
        <p:nvPicPr>
          <p:cNvPr id="7" name="Рисунок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21" y="5073260"/>
            <a:ext cx="5101478" cy="160186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Результат пошуку зображень за запитом &quot;кліпарт конверт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690" y="924246"/>
            <a:ext cx="3412725" cy="2554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кутник 10"/>
          <p:cNvSpPr/>
          <p:nvPr/>
        </p:nvSpPr>
        <p:spPr>
          <a:xfrm>
            <a:off x="6035039" y="1452244"/>
            <a:ext cx="278238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ABDC6"/>
              </a:buClr>
              <a:buFont typeface="Wingdings" panose="05000000000000000000" pitchFamily="2" charset="2"/>
              <a:buNone/>
              <a:defRPr/>
            </a:pPr>
            <a:r>
              <a:rPr lang="uk-UA" altLang="ru-RU" sz="2400" b="1" i="1" dirty="0">
                <a:solidFill>
                  <a:srgbClr val="2C1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Вміст конверта: </a:t>
            </a:r>
            <a:br>
              <a:rPr lang="uk-UA" altLang="ru-RU" sz="2400" b="1" i="1" dirty="0">
                <a:solidFill>
                  <a:srgbClr val="2C1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</a:br>
            <a:r>
              <a:rPr lang="uk-UA" altLang="ru-RU" sz="1000" b="1" i="1" dirty="0">
                <a:solidFill>
                  <a:srgbClr val="2C1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/>
            </a:r>
            <a:br>
              <a:rPr lang="uk-UA" altLang="ru-RU" sz="1000" b="1" i="1" dirty="0">
                <a:solidFill>
                  <a:srgbClr val="2C1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</a:br>
            <a:r>
              <a:rPr lang="uk-UA" altLang="ru-RU" sz="2400" b="1" dirty="0">
                <a:solidFill>
                  <a:srgbClr val="2C1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1.</a:t>
            </a:r>
            <a:r>
              <a:rPr lang="uk-UA" altLang="ru-RU" sz="2400" b="1" i="1" dirty="0">
                <a:solidFill>
                  <a:srgbClr val="2C1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uk-UA" altLang="ru-RU" b="1" dirty="0">
                <a:latin typeface="Times New Roman" panose="02020603050405020304" pitchFamily="18" charset="0"/>
              </a:rPr>
              <a:t>Сертифікат </a:t>
            </a:r>
            <a:br>
              <a:rPr lang="uk-UA" altLang="ru-RU" b="1" dirty="0">
                <a:latin typeface="Times New Roman" panose="02020603050405020304" pitchFamily="18" charset="0"/>
              </a:rPr>
            </a:br>
            <a:r>
              <a:rPr lang="uk-UA" altLang="ru-RU" b="1" dirty="0">
                <a:solidFill>
                  <a:srgbClr val="2C1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2.</a:t>
            </a:r>
            <a:r>
              <a:rPr lang="uk-UA" altLang="ru-RU" b="1" i="1" dirty="0">
                <a:solidFill>
                  <a:srgbClr val="2C1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uk-UA" altLang="ru-RU" b="1" dirty="0">
                <a:latin typeface="Times New Roman" panose="02020603050405020304" pitchFamily="18" charset="0"/>
              </a:rPr>
              <a:t>Реєстраційне </a:t>
            </a:r>
            <a:r>
              <a:rPr lang="uk-UA" altLang="ru-RU" b="1" dirty="0" smtClean="0">
                <a:latin typeface="Times New Roman" panose="02020603050405020304" pitchFamily="18" charset="0"/>
              </a:rPr>
              <a:t>повідомлення</a:t>
            </a:r>
            <a:endParaRPr lang="ru-RU" altLang="ru-RU" b="1" dirty="0">
              <a:latin typeface="Times New Roman" panose="02020603050405020304" pitchFamily="18" charset="0"/>
            </a:endParaRPr>
          </a:p>
        </p:txBody>
      </p:sp>
      <p:pic>
        <p:nvPicPr>
          <p:cNvPr id="12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865" y="4234196"/>
            <a:ext cx="2693182" cy="1717497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8150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кутник 17"/>
          <p:cNvSpPr/>
          <p:nvPr/>
        </p:nvSpPr>
        <p:spPr>
          <a:xfrm>
            <a:off x="5466079" y="4186485"/>
            <a:ext cx="2945399" cy="19056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Прямокутник 16"/>
          <p:cNvSpPr/>
          <p:nvPr/>
        </p:nvSpPr>
        <p:spPr>
          <a:xfrm>
            <a:off x="1461461" y="4257276"/>
            <a:ext cx="2945399" cy="190567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Прямокутник 15"/>
          <p:cNvSpPr/>
          <p:nvPr/>
        </p:nvSpPr>
        <p:spPr>
          <a:xfrm>
            <a:off x="5451942" y="1827596"/>
            <a:ext cx="3234858" cy="18253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кутник 1"/>
          <p:cNvSpPr/>
          <p:nvPr/>
        </p:nvSpPr>
        <p:spPr>
          <a:xfrm>
            <a:off x="1461462" y="1777640"/>
            <a:ext cx="2945399" cy="190567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круглений прямокутник 14"/>
          <p:cNvSpPr/>
          <p:nvPr/>
        </p:nvSpPr>
        <p:spPr>
          <a:xfrm>
            <a:off x="5377619" y="4257276"/>
            <a:ext cx="3048000" cy="198255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Округлений прямокутник 13"/>
          <p:cNvSpPr/>
          <p:nvPr/>
        </p:nvSpPr>
        <p:spPr>
          <a:xfrm>
            <a:off x="1461462" y="4287694"/>
            <a:ext cx="3048000" cy="19521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Округлений прямокутник 12"/>
          <p:cNvSpPr/>
          <p:nvPr/>
        </p:nvSpPr>
        <p:spPr>
          <a:xfrm>
            <a:off x="5341195" y="1731180"/>
            <a:ext cx="3120848" cy="19521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Округлений прямокутник 11"/>
          <p:cNvSpPr/>
          <p:nvPr/>
        </p:nvSpPr>
        <p:spPr>
          <a:xfrm>
            <a:off x="1461463" y="1700761"/>
            <a:ext cx="3048000" cy="19521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38765" y="355896"/>
            <a:ext cx="5230899" cy="9143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ПРОБНЕ ЗНО-2021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9664" y="312461"/>
            <a:ext cx="1317136" cy="80844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723929" y="1905088"/>
            <a:ext cx="2523067" cy="9143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Реєстрація</a:t>
            </a:r>
          </a:p>
          <a:p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05-19 січня 2021 року</a:t>
            </a:r>
            <a:endParaRPr lang="uk-UA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90874" y="2430496"/>
            <a:ext cx="4648200" cy="1113020"/>
          </a:xfrm>
          <a:prstGeom prst="ellipse">
            <a:avLst/>
          </a:prstGeom>
          <a:noFill/>
          <a:ln>
            <a:noFill/>
          </a:ln>
          <a:effectLst>
            <a:glow rad="330200">
              <a:schemeClr val="accent3">
                <a:lumMod val="60000"/>
                <a:lumOff val="40000"/>
                <a:alpha val="88000"/>
              </a:schemeClr>
            </a:glow>
            <a:outerShdw dist="38100" dir="5400000" sx="48000" sy="48000" algn="t" rotWithShape="0">
              <a:prstClr val="black">
                <a:alpha val="1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</a:t>
            </a:r>
            <a:r>
              <a:rPr lang="uk-UA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</a:p>
          <a:p>
            <a:pPr algn="ctr"/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//kyivtest.org.ua</a:t>
            </a:r>
            <a:r>
              <a:rPr lang="uk-UA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5308739" y="1661230"/>
            <a:ext cx="3378061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озміщення 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 про час і місце </a:t>
            </a:r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проходження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«Особистому кабінеті учасника Пробного ЗНО»</a:t>
            </a:r>
          </a:p>
          <a:p>
            <a:pPr algn="ctr"/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25 березня 2021 року 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723929" y="4795040"/>
            <a:ext cx="2682933" cy="93744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 </a:t>
            </a: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квітня 2021 року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5377619" y="4648211"/>
            <a:ext cx="315657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 результатів в «Особистому кабінеті учасника Пробного ЗНО» </a:t>
            </a:r>
          </a:p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квітня 2021</a:t>
            </a:r>
            <a:r>
              <a:rPr lang="uk-UA" sz="2000" b="1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року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53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543965" y="1250942"/>
            <a:ext cx="6401715" cy="490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58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Кожний зареєстрований учасник зможе: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0649" y="303387"/>
            <a:ext cx="1379459" cy="834312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1748681" y="2134431"/>
            <a:ext cx="7161973" cy="774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215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 завантажити тестові зошити з усіх навчальних предметів із переліку предметів ЗНО-2021</a:t>
            </a:r>
            <a:endParaRPr lang="uk-UA" sz="2215" dirty="0"/>
          </a:p>
        </p:txBody>
      </p:sp>
      <p:sp>
        <p:nvSpPr>
          <p:cNvPr id="10" name="Прямокутник 9"/>
          <p:cNvSpPr/>
          <p:nvPr/>
        </p:nvSpPr>
        <p:spPr>
          <a:xfrm>
            <a:off x="1748681" y="3384613"/>
            <a:ext cx="3315010" cy="4331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215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пройти тестування вдома </a:t>
            </a:r>
            <a:endParaRPr lang="uk-UA" sz="2215" dirty="0"/>
          </a:p>
        </p:txBody>
      </p:sp>
      <p:sp>
        <p:nvSpPr>
          <p:cNvPr id="11" name="Прямокутник 10"/>
          <p:cNvSpPr/>
          <p:nvPr/>
        </p:nvSpPr>
        <p:spPr>
          <a:xfrm>
            <a:off x="1748681" y="4508599"/>
            <a:ext cx="6991427" cy="1455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62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15" dirty="0" err="1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внести</a:t>
            </a:r>
            <a:r>
              <a:rPr lang="uk-UA" sz="2215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відповіді у спеціальний сервіс «Визначення  результатів пробного зовнішнього незалежного оцінювання» та дізнатися рівень своїх навчальних досягнень</a:t>
            </a:r>
          </a:p>
        </p:txBody>
      </p:sp>
      <p:sp>
        <p:nvSpPr>
          <p:cNvPr id="12" name="Округлений прямокутник 11"/>
          <p:cNvSpPr/>
          <p:nvPr/>
        </p:nvSpPr>
        <p:spPr>
          <a:xfrm>
            <a:off x="1255692" y="2380204"/>
            <a:ext cx="455897" cy="3849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62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3" name="Округлений прямокутник 12"/>
          <p:cNvSpPr/>
          <p:nvPr/>
        </p:nvSpPr>
        <p:spPr>
          <a:xfrm>
            <a:off x="1251924" y="3384613"/>
            <a:ext cx="455897" cy="39910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62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4" name="Округлений прямокутник 13"/>
          <p:cNvSpPr/>
          <p:nvPr/>
        </p:nvSpPr>
        <p:spPr>
          <a:xfrm>
            <a:off x="1244387" y="4612512"/>
            <a:ext cx="463434" cy="39910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62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16838" y="3005491"/>
            <a:ext cx="2487621" cy="14107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0090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1400">
        <p14:reveal/>
      </p:transition>
    </mc:Choice>
    <mc:Fallback xmlns="">
      <p:transition spd="slow" advClick="0" advTm="414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рагмент е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83"/>
          <a:stretch/>
        </p:blipFill>
        <p:spPr>
          <a:xfrm>
            <a:off x="1295558" y="941906"/>
            <a:ext cx="6044480" cy="26821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32036" y="278938"/>
            <a:ext cx="5789658" cy="490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5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 підтримка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3349" y="159698"/>
            <a:ext cx="1410058" cy="914400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1801971" y="2639380"/>
            <a:ext cx="1524000" cy="984695"/>
          </a:xfrm>
          <a:prstGeom prst="ellipse">
            <a:avLst/>
          </a:prstGeom>
          <a:noFill/>
          <a:ln w="222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 descr="Фрагмент екрана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" t="35408"/>
          <a:stretch/>
        </p:blipFill>
        <p:spPr>
          <a:xfrm>
            <a:off x="3446442" y="2756463"/>
            <a:ext cx="5538067" cy="2878093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7536332" y="4649861"/>
            <a:ext cx="1448178" cy="984695"/>
          </a:xfrm>
          <a:prstGeom prst="ellipse">
            <a:avLst/>
          </a:prstGeom>
          <a:noFill/>
          <a:ln w="222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Рисунок 10" descr="Фрагмент е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52" y="3851857"/>
            <a:ext cx="5056583" cy="30061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3697" y="5035887"/>
            <a:ext cx="3277878" cy="1016570"/>
          </a:xfrm>
          <a:prstGeom prst="rect">
            <a:avLst/>
          </a:prstGeom>
        </p:spPr>
      </p:pic>
      <p:sp>
        <p:nvSpPr>
          <p:cNvPr id="13" name="Округлений прямокутник 12"/>
          <p:cNvSpPr/>
          <p:nvPr/>
        </p:nvSpPr>
        <p:spPr>
          <a:xfrm>
            <a:off x="1505400" y="2448880"/>
            <a:ext cx="381000" cy="381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круглений прямокутник 13"/>
          <p:cNvSpPr/>
          <p:nvPr/>
        </p:nvSpPr>
        <p:spPr>
          <a:xfrm>
            <a:off x="7340038" y="4482544"/>
            <a:ext cx="381000" cy="381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" name="Округлений прямокутник 14"/>
          <p:cNvSpPr/>
          <p:nvPr/>
        </p:nvSpPr>
        <p:spPr>
          <a:xfrm>
            <a:off x="1923197" y="4930069"/>
            <a:ext cx="381000" cy="381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17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Ромб 19"/>
          <p:cNvSpPr/>
          <p:nvPr/>
        </p:nvSpPr>
        <p:spPr>
          <a:xfrm>
            <a:off x="5921563" y="4730487"/>
            <a:ext cx="2876940" cy="2127513"/>
          </a:xfrm>
          <a:prstGeom prst="diamond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Ромб 18"/>
          <p:cNvSpPr/>
          <p:nvPr/>
        </p:nvSpPr>
        <p:spPr>
          <a:xfrm>
            <a:off x="5952930" y="2709400"/>
            <a:ext cx="2876940" cy="2127513"/>
          </a:xfrm>
          <a:prstGeom prst="diamond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Ромб 15"/>
          <p:cNvSpPr/>
          <p:nvPr/>
        </p:nvSpPr>
        <p:spPr>
          <a:xfrm>
            <a:off x="796158" y="2709400"/>
            <a:ext cx="2876940" cy="2127513"/>
          </a:xfrm>
          <a:prstGeom prst="diamond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Ромб 16"/>
          <p:cNvSpPr/>
          <p:nvPr/>
        </p:nvSpPr>
        <p:spPr>
          <a:xfrm>
            <a:off x="811104" y="4699575"/>
            <a:ext cx="2876940" cy="2127513"/>
          </a:xfrm>
          <a:prstGeom prst="diamond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Ромб 3"/>
          <p:cNvSpPr/>
          <p:nvPr/>
        </p:nvSpPr>
        <p:spPr>
          <a:xfrm>
            <a:off x="2340985" y="1150089"/>
            <a:ext cx="5067946" cy="2197545"/>
          </a:xfrm>
          <a:prstGeom prst="diamond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Овал 10"/>
          <p:cNvSpPr/>
          <p:nvPr/>
        </p:nvSpPr>
        <p:spPr>
          <a:xfrm>
            <a:off x="712922" y="3039342"/>
            <a:ext cx="2960176" cy="153766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FFFF66"/>
              </a:buClr>
              <a:defRPr/>
            </a:pPr>
            <a:r>
              <a:rPr lang="uk-UA" altLang="uk-UA" sz="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</a:t>
            </a:r>
            <a:r>
              <a:rPr lang="uk-UA" altLang="uk-UA" sz="15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044) 360-70-04</a:t>
            </a:r>
          </a:p>
          <a:p>
            <a:pPr algn="ctr">
              <a:buClr>
                <a:srgbClr val="FFFF66"/>
              </a:buClr>
              <a:defRPr/>
            </a:pPr>
            <a:r>
              <a:rPr lang="uk-UA" altLang="uk-UA" sz="15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(044) 361-42-17               </a:t>
            </a:r>
            <a:r>
              <a:rPr lang="uk-UA" altLang="uk-UA" sz="1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телефони</a:t>
            </a:r>
            <a:endParaRPr lang="en-US" altLang="uk-UA" sz="15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FFFF66"/>
              </a:buClr>
              <a:defRPr/>
            </a:pPr>
            <a:r>
              <a:rPr lang="uk-UA" altLang="uk-UA" sz="1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гарячої лінії</a:t>
            </a:r>
          </a:p>
          <a:p>
            <a:pPr algn="ctr">
              <a:buClr>
                <a:srgbClr val="FFFF66"/>
              </a:buClr>
              <a:defRPr/>
            </a:pPr>
            <a:r>
              <a:rPr lang="uk-UA" altLang="uk-UA" sz="1500" noProof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КРЦОЯО</a:t>
            </a:r>
            <a:endParaRPr lang="uk-UA" sz="1500" noProof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778835" y="5136868"/>
            <a:ext cx="3225130" cy="121573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FFFF66"/>
              </a:buClr>
              <a:defRPr/>
            </a:pPr>
            <a:r>
              <a:rPr lang="en-US" altLang="uk-UA" sz="15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http://testportal.gov.ua </a:t>
            </a:r>
            <a:r>
              <a:rPr lang="uk-UA" altLang="uk-UA" sz="1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сайт Українського центру   оцінювання якості освіти (УЦОЯО)</a:t>
            </a:r>
          </a:p>
        </p:txBody>
      </p:sp>
      <p:sp>
        <p:nvSpPr>
          <p:cNvPr id="9" name="Овал 8"/>
          <p:cNvSpPr/>
          <p:nvPr/>
        </p:nvSpPr>
        <p:spPr>
          <a:xfrm>
            <a:off x="5904854" y="3039341"/>
            <a:ext cx="2990069" cy="153766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FFFF66"/>
              </a:buClr>
              <a:defRPr/>
            </a:pPr>
            <a:r>
              <a:rPr lang="en-US" altLang="uk-UA" sz="1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http://</a:t>
            </a:r>
            <a:r>
              <a:rPr lang="en-US" altLang="uk-UA" sz="15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kyivtest.org.ua </a:t>
            </a:r>
            <a:r>
              <a:rPr lang="uk-UA" altLang="uk-UA" sz="15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uk-UA" altLang="uk-UA" sz="1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сайт Київського регіонального центру оцінювання якості освіти (КРЦОЯО)</a:t>
            </a:r>
          </a:p>
        </p:txBody>
      </p:sp>
      <p:sp>
        <p:nvSpPr>
          <p:cNvPr id="13" name="Овал 12"/>
          <p:cNvSpPr/>
          <p:nvPr/>
        </p:nvSpPr>
        <p:spPr>
          <a:xfrm>
            <a:off x="681555" y="5124300"/>
            <a:ext cx="3073305" cy="131239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FFFF66"/>
              </a:buClr>
              <a:defRPr/>
            </a:pPr>
            <a:r>
              <a:rPr lang="uk-UA" altLang="uk-UA" sz="15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(044) 486-09-67  </a:t>
            </a:r>
          </a:p>
          <a:p>
            <a:pPr algn="ctr">
              <a:buClr>
                <a:srgbClr val="FFFF66"/>
              </a:buClr>
              <a:defRPr/>
            </a:pPr>
            <a:r>
              <a:rPr lang="uk-UA" altLang="uk-UA" sz="1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телефон гарячої лінії УЦОЯО</a:t>
            </a:r>
          </a:p>
        </p:txBody>
      </p:sp>
      <p:sp>
        <p:nvSpPr>
          <p:cNvPr id="12" name="Овал 11"/>
          <p:cNvSpPr/>
          <p:nvPr/>
        </p:nvSpPr>
        <p:spPr>
          <a:xfrm>
            <a:off x="1896807" y="1374592"/>
            <a:ext cx="5897465" cy="141626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dirty="0">
                <a:ln>
                  <a:solidFill>
                    <a:srgbClr val="1178BF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вул. Міста Шалетт, 1а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dirty="0">
                <a:ln>
                  <a:solidFill>
                    <a:srgbClr val="1178BF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м. Київ, 02192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dirty="0">
                <a:ln>
                  <a:solidFill>
                    <a:srgbClr val="1178BF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(для листування: а</a:t>
            </a:r>
            <a:r>
              <a:rPr lang="en-US" altLang="uk-UA" dirty="0">
                <a:ln>
                  <a:solidFill>
                    <a:srgbClr val="1178BF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/</a:t>
            </a:r>
            <a:r>
              <a:rPr lang="ru-RU" altLang="uk-UA" dirty="0">
                <a:ln>
                  <a:solidFill>
                    <a:srgbClr val="1178BF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 </a:t>
            </a:r>
            <a:r>
              <a:rPr lang="uk-UA" altLang="uk-UA" dirty="0">
                <a:ln>
                  <a:solidFill>
                    <a:srgbClr val="1178BF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86, м.Київ, 02192)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55029" y="407106"/>
            <a:ext cx="60392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 підтримка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227" y="3097588"/>
            <a:ext cx="2118627" cy="219305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163225"/>
            <a:ext cx="1486439" cy="89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11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ᐈ Листок отрывного календаря вектор, векторные картинки отрывной календарь  шаблон | скачать на Depositphotos®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049" y="1466851"/>
            <a:ext cx="4785517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2800350" y="2933700"/>
            <a:ext cx="3752850" cy="5947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6" name="Рисунок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940" y="353990"/>
            <a:ext cx="1486439" cy="9294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34480" y="4269745"/>
            <a:ext cx="487509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buClr>
                <a:srgbClr val="C00000"/>
              </a:buClr>
              <a:defRPr/>
            </a:pPr>
            <a:r>
              <a:rPr lang="uk-UA" altLang="ru-RU" sz="3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Додаткова сесія</a:t>
            </a:r>
            <a:r>
              <a:rPr lang="uk-UA" altLang="ru-RU" sz="3600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buClr>
                <a:srgbClr val="C00000"/>
              </a:buClr>
              <a:defRPr/>
            </a:pPr>
            <a:r>
              <a:rPr lang="uk-UA" altLang="ru-RU" sz="3600" b="1" kern="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29.06 -16.07.2021</a:t>
            </a:r>
            <a:endParaRPr lang="uk-UA" altLang="ru-RU" sz="3600" b="1" kern="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331107" y="435127"/>
            <a:ext cx="2424635" cy="94003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48045" y="2698777"/>
            <a:ext cx="4695943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buClr>
                <a:srgbClr val="C00000"/>
              </a:buClr>
              <a:defRPr/>
            </a:pPr>
            <a:r>
              <a:rPr lang="uk-UA" altLang="ru-RU" sz="3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 сесія  </a:t>
            </a:r>
          </a:p>
          <a:p>
            <a:pPr algn="ctr">
              <a:buClr>
                <a:srgbClr val="C00000"/>
              </a:buClr>
              <a:defRPr/>
            </a:pPr>
            <a:r>
              <a:rPr lang="uk-UA" altLang="ru-RU" sz="3600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3600" b="1" kern="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21.05 -15.06.2021</a:t>
            </a:r>
            <a:endParaRPr lang="uk-UA" altLang="ru-RU" sz="3600" b="1" kern="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98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3222" y="798174"/>
            <a:ext cx="4595256" cy="542316"/>
          </a:xfrm>
          <a:noFill/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uk-UA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6" name="Рисунок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3621" y="506849"/>
            <a:ext cx="1427300" cy="8990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54521" y="1695535"/>
            <a:ext cx="58326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 ПРОВЕДЕННЯ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6295" y="2385316"/>
            <a:ext cx="7689110" cy="440120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хімія                                                                </a:t>
            </a:r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травня</a:t>
            </a:r>
          </a:p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іспанська мова                                               </a:t>
            </a:r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травня</a:t>
            </a:r>
          </a:p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німецька мова                                                </a:t>
            </a:r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травня</a:t>
            </a:r>
          </a:p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французька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мова                                           </a:t>
            </a: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травня</a:t>
            </a:r>
          </a:p>
          <a:p>
            <a:pPr algn="ctr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англійська мова                                             </a:t>
            </a: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травня</a:t>
            </a:r>
          </a:p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                                                   </a:t>
            </a:r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травня</a:t>
            </a:r>
          </a:p>
          <a:p>
            <a:pPr algn="ctr">
              <a:tabLst>
                <a:tab pos="723900" algn="l"/>
              </a:tabLst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(завдання рівня стандарту)      </a:t>
            </a:r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травня</a:t>
            </a:r>
          </a:p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мова                                             </a:t>
            </a:r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 червня</a:t>
            </a:r>
          </a:p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мова і література                        </a:t>
            </a:r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 червня</a:t>
            </a:r>
          </a:p>
          <a:p>
            <a:pPr algn="ctr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 України                                              </a:t>
            </a: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 </a:t>
            </a:r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червня</a:t>
            </a:r>
            <a:endParaRPr lang="uk-UA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фізика                                                             </a:t>
            </a:r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 червня</a:t>
            </a:r>
          </a:p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біологія                                                           </a:t>
            </a:r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червня</a:t>
            </a:r>
          </a:p>
          <a:p>
            <a:pPr algn="ctr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еографія                                                        </a:t>
            </a:r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червня</a:t>
            </a: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47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236978" y="2160772"/>
            <a:ext cx="7239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2021 році </a:t>
            </a:r>
            <a:r>
              <a:rPr lang="uk-UA" alt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alt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риймаються </a:t>
            </a:r>
            <a:r>
              <a:rPr lang="uk-UA" alt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сертифікати</a:t>
            </a:r>
            <a:r>
              <a:rPr lang="uk-UA" alt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 незалежного </a:t>
            </a:r>
            <a:r>
              <a:rPr lang="uk-UA" alt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</a:p>
          <a:p>
            <a:pPr algn="ctr"/>
            <a:r>
              <a:rPr lang="uk-UA" altLang="uk-UA" sz="3200" dirty="0" smtClean="0">
                <a:solidFill>
                  <a:srgbClr val="0313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uk-UA" sz="32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r>
              <a:rPr lang="uk-UA" altLang="uk-UA" sz="32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altLang="uk-UA" sz="32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2019, 2020, 2021 років</a:t>
            </a:r>
            <a:r>
              <a:rPr lang="uk-UA" altLang="uk-UA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514762" y="708376"/>
            <a:ext cx="4299857" cy="940033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0609" y="525038"/>
            <a:ext cx="1486439" cy="899015"/>
          </a:xfrm>
          <a:prstGeom prst="rect">
            <a:avLst/>
          </a:prstGeom>
        </p:spPr>
      </p:pic>
      <p:pic>
        <p:nvPicPr>
          <p:cNvPr id="5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090" y="4242795"/>
            <a:ext cx="2997200" cy="2132013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2" t="20414" r="56284" b="7761"/>
          <a:stretch/>
        </p:blipFill>
        <p:spPr bwMode="auto">
          <a:xfrm>
            <a:off x="3200400" y="4242795"/>
            <a:ext cx="519264" cy="643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96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501255" y="2241982"/>
            <a:ext cx="70013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7063" algn="just"/>
            <a:r>
              <a:rPr lang="uk-UA" altLang="ko-KR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Кожен зареєстрований учасник зовнішнього незалежного оцінювання має право скласти тести </a:t>
            </a:r>
            <a:r>
              <a:rPr lang="uk-UA" altLang="ko-KR" sz="3200" dirty="0" smtClean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не </a:t>
            </a:r>
            <a:r>
              <a:rPr lang="uk-UA" altLang="ko-KR" sz="3200" dirty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більш як із </a:t>
            </a:r>
            <a:r>
              <a:rPr lang="uk-UA" altLang="ko-KR" sz="3200" dirty="0" smtClean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</a:t>
            </a:r>
            <a:r>
              <a:rPr lang="en-US" altLang="ko-KR" sz="3200" dirty="0" smtClean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’</a:t>
            </a:r>
            <a:r>
              <a:rPr lang="ru-RU" altLang="ko-KR" sz="3200" dirty="0" smtClean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яти </a:t>
            </a:r>
            <a:r>
              <a:rPr lang="uk-UA" altLang="ko-KR" sz="3200" dirty="0" smtClean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навчальних </a:t>
            </a:r>
            <a:r>
              <a:rPr lang="uk-UA" altLang="ko-KR" sz="3200" dirty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предметів</a:t>
            </a:r>
            <a:endParaRPr lang="uk-UA" sz="3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6324" y="505052"/>
            <a:ext cx="1427300" cy="899015"/>
          </a:xfrm>
          <a:prstGeom prst="rect">
            <a:avLst/>
          </a:prstGeom>
        </p:spPr>
      </p:pic>
      <p:pic>
        <p:nvPicPr>
          <p:cNvPr id="4098" name="Picture 2" descr="5 книг о биполярном расстройстве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545" y="4749421"/>
            <a:ext cx="4347455" cy="210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375016" y="861751"/>
            <a:ext cx="4595256" cy="542316"/>
          </a:xfrm>
          <a:noFill/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uk-UA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90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/>
          <p:cNvSpPr/>
          <p:nvPr/>
        </p:nvSpPr>
        <p:spPr>
          <a:xfrm>
            <a:off x="47088" y="3163216"/>
            <a:ext cx="3989409" cy="301922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кутник 10"/>
          <p:cNvSpPr/>
          <p:nvPr/>
        </p:nvSpPr>
        <p:spPr>
          <a:xfrm>
            <a:off x="4260442" y="3108864"/>
            <a:ext cx="4842188" cy="30186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Picture 8" descr="Пин от пользователя Stacy на доске Редактирование фотографий | Бирюзовый  фон, Мазки, Сахарная депиляци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172">
            <a:off x="670313" y="1365214"/>
            <a:ext cx="2899570" cy="93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Пин от пользователя Stacy на доске Редактирование фотографий | Бирюзовый  фон, Мазки, Сахарная депиляци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172">
            <a:off x="4931432" y="1314174"/>
            <a:ext cx="2899570" cy="93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557" y="463526"/>
            <a:ext cx="6020297" cy="784463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ДПА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260441" y="3090805"/>
            <a:ext cx="3114620" cy="2458087"/>
          </a:xfrm>
        </p:spPr>
        <p:txBody>
          <a:bodyPr>
            <a:noAutofit/>
          </a:bodyPr>
          <a:lstStyle/>
          <a:p>
            <a:r>
              <a:rPr lang="uk-UA" sz="203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мова</a:t>
            </a:r>
          </a:p>
          <a:p>
            <a:r>
              <a:rPr lang="uk-UA" sz="203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мова і література</a:t>
            </a:r>
          </a:p>
          <a:p>
            <a:r>
              <a:rPr lang="uk-UA" sz="203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sz="203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атематика</a:t>
            </a:r>
          </a:p>
          <a:p>
            <a:r>
              <a:rPr lang="uk-UA" sz="203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(завдання рівня стандарту)*</a:t>
            </a:r>
            <a:endParaRPr lang="uk-UA" sz="203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3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 України</a:t>
            </a:r>
          </a:p>
          <a:p>
            <a:r>
              <a:rPr lang="uk-UA" sz="203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біологія</a:t>
            </a:r>
          </a:p>
          <a:p>
            <a:endParaRPr lang="uk-UA" sz="203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262" y="125535"/>
            <a:ext cx="1776862" cy="1214435"/>
          </a:xfrm>
          <a:prstGeom prst="rect">
            <a:avLst/>
          </a:prstGeom>
        </p:spPr>
      </p:pic>
      <p:sp>
        <p:nvSpPr>
          <p:cNvPr id="6" name="Місце для вмісту 2"/>
          <p:cNvSpPr txBox="1">
            <a:spLocks/>
          </p:cNvSpPr>
          <p:nvPr/>
        </p:nvSpPr>
        <p:spPr>
          <a:xfrm>
            <a:off x="67859" y="2566906"/>
            <a:ext cx="4192583" cy="3761623"/>
          </a:xfrm>
          <a:prstGeom prst="rect">
            <a:avLst/>
          </a:prstGeom>
        </p:spPr>
        <p:txBody>
          <a:bodyPr vert="horz" lIns="84406" tIns="42203" rIns="84406" bIns="42203" rtlCol="0">
            <a:normAutofit/>
          </a:bodyPr>
          <a:lstStyle>
            <a:lvl1pPr marL="185738" indent="-185738" algn="l" defTabSz="742950" rtl="0" eaLnBrk="1" latinLnBrk="0" hangingPunct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868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16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63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11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03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03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4 </a:t>
            </a:r>
            <a:r>
              <a:rPr lang="uk-UA" sz="203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</a:t>
            </a:r>
            <a:r>
              <a:rPr lang="ru-RU" sz="203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3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3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язкових</a:t>
            </a:r>
            <a:r>
              <a:rPr lang="uk-UA" sz="203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предмети:</a:t>
            </a:r>
          </a:p>
          <a:p>
            <a:pPr marL="0" indent="0">
              <a:buNone/>
            </a:pPr>
            <a:endParaRPr lang="uk-UA" sz="203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3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мова</a:t>
            </a:r>
          </a:p>
          <a:p>
            <a:r>
              <a:rPr lang="uk-UA" sz="203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</a:t>
            </a:r>
          </a:p>
          <a:p>
            <a:r>
              <a:rPr lang="uk-UA" sz="203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 України </a:t>
            </a:r>
            <a:r>
              <a:rPr lang="en-US" sz="203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uk-UA" sz="203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іноземна мова</a:t>
            </a:r>
          </a:p>
          <a:p>
            <a:r>
              <a:rPr lang="uk-UA" sz="203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із навчальних предметів (історія України, біологія, географія, фізика, хімія, англійська мова, іспанська мова, німецька мова, французька мова)</a:t>
            </a:r>
          </a:p>
        </p:txBody>
      </p:sp>
      <p:sp>
        <p:nvSpPr>
          <p:cNvPr id="7" name="Місце для вмісту 2"/>
          <p:cNvSpPr txBox="1">
            <a:spLocks/>
          </p:cNvSpPr>
          <p:nvPr/>
        </p:nvSpPr>
        <p:spPr>
          <a:xfrm>
            <a:off x="6913170" y="2946423"/>
            <a:ext cx="2824647" cy="2969909"/>
          </a:xfrm>
          <a:prstGeom prst="rect">
            <a:avLst/>
          </a:prstGeom>
        </p:spPr>
        <p:txBody>
          <a:bodyPr vert="horz" lIns="84406" tIns="42203" rIns="84406" bIns="42203" rtlCol="0">
            <a:noAutofit/>
          </a:bodyPr>
          <a:lstStyle>
            <a:lvl1pPr marL="185738" indent="-185738" algn="l" defTabSz="742950" rtl="0" eaLnBrk="1" latinLnBrk="0" hangingPunct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868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16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63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11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uk-UA" sz="203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3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географія</a:t>
            </a:r>
          </a:p>
          <a:p>
            <a:r>
              <a:rPr lang="uk-UA" sz="203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фізика</a:t>
            </a:r>
            <a:endParaRPr lang="uk-UA" sz="203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3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хімія</a:t>
            </a:r>
          </a:p>
          <a:p>
            <a:r>
              <a:rPr lang="uk-UA" sz="203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англійська мова</a:t>
            </a:r>
          </a:p>
          <a:p>
            <a:r>
              <a:rPr lang="uk-UA" sz="203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іспанська мова</a:t>
            </a:r>
          </a:p>
          <a:p>
            <a:r>
              <a:rPr lang="uk-UA" sz="203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німецька мова</a:t>
            </a:r>
          </a:p>
          <a:p>
            <a:r>
              <a:rPr lang="uk-UA" sz="203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французька мова</a:t>
            </a:r>
            <a:endParaRPr lang="uk-UA" sz="203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4350349" y="2560372"/>
            <a:ext cx="4605876" cy="4048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3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більше як із 5 навчальних предметів:</a:t>
            </a:r>
          </a:p>
        </p:txBody>
      </p:sp>
      <p:sp>
        <p:nvSpPr>
          <p:cNvPr id="9" name="Округлений прямокутник 8"/>
          <p:cNvSpPr/>
          <p:nvPr/>
        </p:nvSpPr>
        <p:spPr>
          <a:xfrm>
            <a:off x="4796287" y="1476378"/>
            <a:ext cx="2824647" cy="6275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15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ЗНО</a:t>
            </a:r>
          </a:p>
        </p:txBody>
      </p:sp>
      <p:sp>
        <p:nvSpPr>
          <p:cNvPr id="10" name="Округлений прямокутник 9"/>
          <p:cNvSpPr/>
          <p:nvPr/>
        </p:nvSpPr>
        <p:spPr>
          <a:xfrm>
            <a:off x="650239" y="1482939"/>
            <a:ext cx="2824647" cy="6303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15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ДПА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4350349" y="6328529"/>
            <a:ext cx="36309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*результат тільки за шкалою 1-12 балів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34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Рисунок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0" y="86361"/>
            <a:ext cx="1486439" cy="8990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70128" y="1816483"/>
            <a:ext cx="639417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uk-UA" altLang="ko-KR" sz="36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Реєстрація на ЗНО </a:t>
            </a:r>
            <a:endParaRPr lang="uk-UA" altLang="ko-KR" sz="3600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Gulim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ko-KR" sz="1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Gulim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ko-KR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Schoolbook" panose="02040604050505020304" pitchFamily="18" charset="0"/>
                <a:ea typeface="Gulim"/>
                <a:cs typeface="Times New Roman" panose="02020603050405020304" pitchFamily="18" charset="0"/>
              </a:rPr>
              <a:t>01.02 - 05.03.2021</a:t>
            </a:r>
            <a:endParaRPr lang="ru-RU" altLang="uk-UA" sz="2400" b="1" dirty="0">
              <a:solidFill>
                <a:schemeClr val="tx2"/>
              </a:solidFill>
              <a:latin typeface="Times New Roman" panose="02020603050405020304" pitchFamily="18" charset="0"/>
              <a:ea typeface="Gulim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49472" y="3823642"/>
            <a:ext cx="72759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73050" algn="just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uk-UA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</a:t>
            </a:r>
            <a:r>
              <a:rPr lang="en-US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uk-UA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.02 </a:t>
            </a:r>
            <a:r>
              <a:rPr lang="uk-UA" altLang="uk-UA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01</a:t>
            </a:r>
            <a:r>
              <a:rPr lang="uk-UA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.03.202</a:t>
            </a:r>
            <a:r>
              <a:rPr lang="en-US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uk-UA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alt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подання закладами освіти </a:t>
            </a:r>
            <a:r>
              <a:rPr lang="uk-UA" alt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реєстраційних </a:t>
            </a:r>
            <a:r>
              <a:rPr lang="uk-UA" alt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документів учасників для </a:t>
            </a:r>
            <a:r>
              <a:rPr lang="uk-UA" alt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участі у зовнішньому незалежному </a:t>
            </a:r>
            <a:r>
              <a:rPr lang="uk-UA" alt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оцінюванні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49471" y="5243476"/>
            <a:ext cx="7275997" cy="75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alt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uk-UA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.02 -</a:t>
            </a:r>
            <a:r>
              <a:rPr lang="uk-UA" altLang="uk-UA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05</a:t>
            </a:r>
            <a:r>
              <a:rPr lang="uk-UA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.03.202</a:t>
            </a:r>
            <a:r>
              <a:rPr lang="en-US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alt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uk-UA" alt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унесення </a:t>
            </a:r>
            <a:r>
              <a:rPr lang="uk-UA" alt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 </a:t>
            </a:r>
            <a:r>
              <a:rPr lang="uk-UA" alt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реєстраційних даних (перереєстрація)</a:t>
            </a:r>
          </a:p>
        </p:txBody>
      </p:sp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728129" y="249956"/>
            <a:ext cx="5739471" cy="1689357"/>
          </a:xfrm>
        </p:spPr>
        <p:txBody>
          <a:bodyPr>
            <a:noAutofit/>
          </a:bodyPr>
          <a:lstStyle/>
          <a:p>
            <a:pPr algn="ctr"/>
            <a:r>
              <a:rPr lang="uk-UA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КОМПЛЕКТІВ РЕЄСТРАЦІЙНИХ ДОКУМЕНТІВ </a:t>
            </a:r>
            <a:br>
              <a:rPr lang="uk-UA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(п.9, 10 Календарного плану)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79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рагмент екрана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562"/>
          <a:stretch/>
        </p:blipFill>
        <p:spPr>
          <a:xfrm>
            <a:off x="1630524" y="3767928"/>
            <a:ext cx="6893419" cy="3090071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0677" y="234225"/>
            <a:ext cx="1486439" cy="8990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4908" y="675318"/>
            <a:ext cx="76632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uk-UA" altLang="ko-KR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Реєстрація на ЗНО </a:t>
            </a:r>
            <a:endParaRPr lang="uk-UA" altLang="ko-KR" sz="32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Gulim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ru-RU" sz="2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Gulim"/>
              </a:rPr>
              <a:t> </a:t>
            </a:r>
            <a:r>
              <a:rPr lang="uk-UA" altLang="ru-RU" sz="1600" dirty="0"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Відкрити сторінку </a:t>
            </a:r>
            <a:r>
              <a:rPr lang="uk-UA" alt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“</a:t>
            </a:r>
            <a:r>
              <a:rPr lang="uk-UA" alt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Реєстрація-2021”</a:t>
            </a:r>
            <a:r>
              <a:rPr lang="uk-UA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,</a:t>
            </a:r>
            <a:r>
              <a:rPr lang="uk-UA" alt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 </a:t>
            </a:r>
            <a:r>
              <a:rPr lang="uk-UA" alt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розміщену на</a:t>
            </a:r>
            <a:r>
              <a:rPr lang="en-US" alt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 </a:t>
            </a:r>
            <a:r>
              <a:rPr lang="uk-UA" alt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сайті КРЦОЯО </a:t>
            </a:r>
            <a:r>
              <a:rPr lang="uk-UA" altLang="ru-RU" sz="1600" dirty="0">
                <a:solidFill>
                  <a:srgbClr val="FFFFFF"/>
                </a:solidFill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/>
            </a:r>
            <a:br>
              <a:rPr lang="uk-UA" altLang="ru-RU" sz="1600" dirty="0">
                <a:solidFill>
                  <a:srgbClr val="FFFFFF"/>
                </a:solidFill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</a:br>
            <a:r>
              <a:rPr lang="en-US" altLang="ru-RU" sz="1600" b="1" dirty="0" smtClean="0"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http</a:t>
            </a:r>
            <a:r>
              <a:rPr lang="en-US" altLang="ru-RU" sz="1600" b="1" dirty="0"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://</a:t>
            </a:r>
            <a:r>
              <a:rPr lang="en-US" altLang="ru-RU" sz="1600" b="1" dirty="0" smtClean="0"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k</a:t>
            </a:r>
            <a:r>
              <a:rPr lang="uk-UA" altLang="ru-RU" sz="1600" b="1" dirty="0" err="1" smtClean="0"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уі</a:t>
            </a:r>
            <a:r>
              <a:rPr lang="en-US" altLang="ru-RU" sz="1600" b="1" dirty="0" smtClean="0"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vtest.org.ua/</a:t>
            </a:r>
            <a:r>
              <a:rPr lang="uk-UA" altLang="ru-RU" sz="16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/>
            </a:r>
            <a:br>
              <a:rPr lang="uk-UA" altLang="ru-RU" sz="16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</a:br>
            <a:r>
              <a:rPr lang="uk-UA" altLang="ru-RU" sz="16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 </a:t>
            </a:r>
            <a:r>
              <a:rPr lang="uk-UA" alt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ввести персональні дані, </a:t>
            </a:r>
            <a:r>
              <a:rPr lang="uk-UA" altLang="ru-RU" sz="1600" dirty="0"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сформувати реєстраційну картку</a:t>
            </a:r>
            <a:endParaRPr lang="uk-UA" altLang="ko-KR" sz="1600" dirty="0">
              <a:latin typeface="Times New Roman" panose="02020603050405020304" pitchFamily="18" charset="0"/>
              <a:ea typeface="Gulim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ko-KR" sz="2000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Schoolbook" panose="02040604050505020304" pitchFamily="18" charset="0"/>
                <a:ea typeface="Gulim"/>
                <a:cs typeface="Times New Roman" panose="02020603050405020304" pitchFamily="18" charset="0"/>
              </a:rPr>
              <a:t> </a:t>
            </a:r>
            <a:r>
              <a:rPr lang="ru-RU" altLang="uk-UA" sz="2000" dirty="0" smtClean="0">
                <a:solidFill>
                  <a:srgbClr val="065F74"/>
                </a:solidFill>
                <a:latin typeface="Century Schoolbook" panose="02040604050505020304" pitchFamily="18" charset="0"/>
                <a:ea typeface="Gulim"/>
                <a:cs typeface="Times New Roman" panose="02020603050405020304" pitchFamily="18" charset="0"/>
              </a:rPr>
              <a:t> </a:t>
            </a:r>
            <a:endParaRPr lang="ru-RU" altLang="uk-UA" sz="2000" dirty="0">
              <a:solidFill>
                <a:srgbClr val="065F74"/>
              </a:solidFill>
              <a:latin typeface="Century Schoolbook" panose="02040604050505020304" pitchFamily="18" charset="0"/>
              <a:ea typeface="Gulim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0524" y="2265634"/>
            <a:ext cx="5765339" cy="1502294"/>
          </a:xfrm>
          <a:prstGeom prst="rect">
            <a:avLst/>
          </a:prstGeom>
        </p:spPr>
      </p:pic>
      <p:cxnSp>
        <p:nvCxnSpPr>
          <p:cNvPr id="14" name="Пряма зі стрілкою 13"/>
          <p:cNvCxnSpPr/>
          <p:nvPr/>
        </p:nvCxnSpPr>
        <p:spPr>
          <a:xfrm>
            <a:off x="2325740" y="3676815"/>
            <a:ext cx="841530" cy="264076"/>
          </a:xfrm>
          <a:prstGeom prst="straightConnector1">
            <a:avLst/>
          </a:prstGeom>
          <a:ln w="28575">
            <a:solidFill>
              <a:srgbClr val="AE00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кутник 4"/>
          <p:cNvSpPr/>
          <p:nvPr/>
        </p:nvSpPr>
        <p:spPr>
          <a:xfrm>
            <a:off x="3536537" y="69546"/>
            <a:ext cx="19399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42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3.9|4.9|4.1|3.4"/>
</p:tagLst>
</file>

<file path=ppt/theme/theme1.xml><?xml version="1.0" encoding="utf-8"?>
<a:theme xmlns:a="http://schemas.openxmlformats.org/drawingml/2006/main" name="powerpointbase.com-838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3805</TotalTime>
  <Words>1439</Words>
  <Application>Microsoft Office PowerPoint</Application>
  <PresentationFormat>Екран (4:3)</PresentationFormat>
  <Paragraphs>237</Paragraphs>
  <Slides>28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28</vt:i4>
      </vt:variant>
    </vt:vector>
  </HeadingPairs>
  <TitlesOfParts>
    <vt:vector size="43" baseType="lpstr">
      <vt:lpstr>AGCrownStyle</vt:lpstr>
      <vt:lpstr>Anna-Faustina script</vt:lpstr>
      <vt:lpstr>Arial</vt:lpstr>
      <vt:lpstr>Arial Black</vt:lpstr>
      <vt:lpstr>Calibri</vt:lpstr>
      <vt:lpstr>Calibri Light</vt:lpstr>
      <vt:lpstr>Cambria</vt:lpstr>
      <vt:lpstr>Century Schoolbook</vt:lpstr>
      <vt:lpstr>Constantia</vt:lpstr>
      <vt:lpstr>Gulim</vt:lpstr>
      <vt:lpstr>Monotype Corsiva</vt:lpstr>
      <vt:lpstr>Tahoma</vt:lpstr>
      <vt:lpstr>Times New Roman</vt:lpstr>
      <vt:lpstr>Wingdings</vt:lpstr>
      <vt:lpstr>powerpointbase.com-838</vt:lpstr>
      <vt:lpstr> ЗОВНІШНЄ НЕЗАЛЕЖНЕ ОЦІНЮВАННЯ</vt:lpstr>
      <vt:lpstr>Нормативні документи</vt:lpstr>
      <vt:lpstr>ЗНО-2021</vt:lpstr>
      <vt:lpstr>ЗНО-2021</vt:lpstr>
      <vt:lpstr>ЗНО-2021</vt:lpstr>
      <vt:lpstr>ЗНО-2021</vt:lpstr>
      <vt:lpstr>ДПА/ЗНО-2021</vt:lpstr>
      <vt:lpstr>ФОРМУВАННЯ КОМПЛЕКТІВ РЕЄСТРАЦІЙНИХ ДОКУМЕНТІВ  (п.9, 10 Календарного плану)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ЗНО-2021</vt:lpstr>
      <vt:lpstr>Результати ЗНО/ДПА-2021 (п.37 Календарного плану)</vt:lpstr>
      <vt:lpstr>ЗНО-2021</vt:lpstr>
      <vt:lpstr>Результати реєстрації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Катерина Кислян</cp:lastModifiedBy>
  <cp:revision>308</cp:revision>
  <dcterms:created xsi:type="dcterms:W3CDTF">2016-11-18T14:12:19Z</dcterms:created>
  <dcterms:modified xsi:type="dcterms:W3CDTF">2021-01-27T09:03:57Z</dcterms:modified>
</cp:coreProperties>
</file>